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7"/>
  </p:notesMasterIdLst>
  <p:sldIdLst>
    <p:sldId id="256" r:id="rId5"/>
    <p:sldId id="258" r:id="rId6"/>
    <p:sldId id="296" r:id="rId7"/>
    <p:sldId id="293"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43" r:id="rId49"/>
    <p:sldId id="338" r:id="rId50"/>
    <p:sldId id="339" r:id="rId51"/>
    <p:sldId id="340" r:id="rId52"/>
    <p:sldId id="341" r:id="rId53"/>
    <p:sldId id="342" r:id="rId54"/>
    <p:sldId id="295" r:id="rId55"/>
    <p:sldId id="297"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3737"/>
    <a:srgbClr val="FFAD83"/>
    <a:srgbClr val="C3C0FF"/>
    <a:srgbClr val="48346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039" autoAdjust="0"/>
    <p:restoredTop sz="95638" autoAdjust="0"/>
  </p:normalViewPr>
  <p:slideViewPr>
    <p:cSldViewPr snapToGrid="0">
      <p:cViewPr varScale="1">
        <p:scale>
          <a:sx n="56" d="100"/>
          <a:sy n="56" d="100"/>
        </p:scale>
        <p:origin x="1228" y="4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86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5180A8-5E78-4270-B733-E149E9109FB5}"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3FF4D276-C93A-49A3-94C4-A5514DABF777}">
      <dgm:prSet phldrT="[Texto]" custT="1"/>
      <dgm:spPr/>
      <dgm:t>
        <a:bodyPr/>
        <a:lstStyle/>
        <a:p>
          <a:r>
            <a:rPr lang="es-MX" sz="2000" b="1" dirty="0">
              <a:solidFill>
                <a:srgbClr val="00B0F0"/>
              </a:solidFill>
              <a:latin typeface="Arial" panose="020B0604020202020204" pitchFamily="34" charset="0"/>
              <a:cs typeface="Arial" panose="020B0604020202020204" pitchFamily="34" charset="0"/>
            </a:rPr>
            <a:t>Enfoque Basado en los Derechos Humanos</a:t>
          </a:r>
        </a:p>
        <a:p>
          <a:r>
            <a:rPr lang="es-ES" sz="1600" dirty="0">
              <a:effectLst/>
              <a:latin typeface="Arial" panose="020B0604020202020204" pitchFamily="34" charset="0"/>
              <a:ea typeface="MS Mincho" panose="02020609040205080304" pitchFamily="49" charset="-128"/>
              <a:cs typeface="Arial" panose="020B0604020202020204" pitchFamily="34" charset="0"/>
            </a:rPr>
            <a:t>Busca expresar que los derechos establecidos en la carta de DDHH sean ejercidos y a su vez reconocer que </a:t>
          </a:r>
          <a:r>
            <a:rPr lang="es-ES" sz="1600" i="1" dirty="0">
              <a:effectLst/>
              <a:latin typeface="Arial" panose="020B0604020202020204" pitchFamily="34" charset="0"/>
              <a:ea typeface="MS Mincho" panose="02020609040205080304" pitchFamily="49" charset="-128"/>
              <a:cs typeface="Arial" panose="020B0604020202020204" pitchFamily="34" charset="0"/>
            </a:rPr>
            <a:t>“son una función de su estatus en tanto grupo étnico, portador de una identidad propia que es digna de ser protegida y realzada, y no del color de la piel de sus integrantes”</a:t>
          </a:r>
          <a:r>
            <a:rPr lang="es-ES" sz="1600" dirty="0">
              <a:effectLst/>
              <a:latin typeface="Arial" panose="020B0604020202020204" pitchFamily="34" charset="0"/>
              <a:ea typeface="MS Mincho" panose="02020609040205080304" pitchFamily="49" charset="-128"/>
              <a:cs typeface="Arial" panose="020B0604020202020204" pitchFamily="34" charset="0"/>
            </a:rPr>
            <a:t> </a:t>
          </a:r>
          <a:endParaRPr lang="es-CO" sz="1600" dirty="0">
            <a:effectLst/>
            <a:latin typeface="Arial" panose="020B0604020202020204" pitchFamily="34" charset="0"/>
            <a:ea typeface="MS Mincho" panose="02020609040205080304" pitchFamily="49" charset="-128"/>
            <a:cs typeface="Arial" panose="020B0604020202020204" pitchFamily="34" charset="0"/>
          </a:endParaRPr>
        </a:p>
        <a:p>
          <a:r>
            <a:rPr lang="es-ES_tradnl" sz="1600" dirty="0">
              <a:effectLst/>
              <a:latin typeface="Arial" panose="020B0604020202020204" pitchFamily="34" charset="0"/>
              <a:ea typeface="MS Mincho" panose="02020609040205080304" pitchFamily="49" charset="-128"/>
              <a:cs typeface="Arial" panose="020B0604020202020204" pitchFamily="34" charset="0"/>
            </a:rPr>
            <a:t>De acuerdo con lo expresado en la Sentencia C-169 de 2001, “Las comunidades negras como grupos étnicos”.</a:t>
          </a:r>
          <a:endParaRPr lang="es-CO" sz="1600" dirty="0"/>
        </a:p>
      </dgm:t>
    </dgm:pt>
    <dgm:pt modelId="{1578DFB9-C0BC-48B6-AF78-79F0DE98BC9E}" type="parTrans" cxnId="{636E181F-D166-47EE-9893-2823D9DD0FBD}">
      <dgm:prSet/>
      <dgm:spPr/>
      <dgm:t>
        <a:bodyPr/>
        <a:lstStyle/>
        <a:p>
          <a:endParaRPr lang="es-CO"/>
        </a:p>
      </dgm:t>
    </dgm:pt>
    <dgm:pt modelId="{E9DE9928-292C-49D6-A6D9-7026077689A4}" type="sibTrans" cxnId="{636E181F-D166-47EE-9893-2823D9DD0FBD}">
      <dgm:prSet/>
      <dgm:spPr/>
      <dgm:t>
        <a:bodyPr/>
        <a:lstStyle/>
        <a:p>
          <a:endParaRPr lang="es-CO"/>
        </a:p>
      </dgm:t>
    </dgm:pt>
    <dgm:pt modelId="{CB2842A7-4B9C-42D7-9F32-F66287A8DD9D}">
      <dgm:prSet phldrT="[Texto]" custT="1"/>
      <dgm:spPr/>
      <dgm:t>
        <a:bodyPr/>
        <a:lstStyle/>
        <a:p>
          <a:r>
            <a:rPr lang="es-ES_tradnl" sz="1800" b="1"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de Género</a:t>
          </a:r>
        </a:p>
        <a:p>
          <a:r>
            <a:rPr lang="es-ES_tradnl" sz="1800" dirty="0">
              <a:effectLst/>
              <a:latin typeface="Arial" panose="020B0604020202020204" pitchFamily="34" charset="0"/>
              <a:ea typeface="MS Mincho" panose="02020609040205080304" pitchFamily="49" charset="-128"/>
              <a:cs typeface="Times New Roman" panose="02020603050405020304" pitchFamily="18" charset="0"/>
            </a:rPr>
            <a:t>Articulado a la construcción curricular como una oportunidad para incidir en la modificación  de estereotipos  relacionados con la discriminación de las mujeres negras ,  reivindicando su derecho a la educación, a fin de fortalecer su liderazgo y el reconocimiento de sus aportes a la cultura, la identidad y la territorialidad</a:t>
          </a:r>
          <a:endParaRPr lang="es-CO" sz="1800" dirty="0"/>
        </a:p>
      </dgm:t>
    </dgm:pt>
    <dgm:pt modelId="{BFA1232A-4A31-4AA4-979B-04724BD1DF02}" type="parTrans" cxnId="{DC2AC3DF-3D50-4B56-8E8E-9F89AEE47027}">
      <dgm:prSet/>
      <dgm:spPr/>
      <dgm:t>
        <a:bodyPr/>
        <a:lstStyle/>
        <a:p>
          <a:endParaRPr lang="es-CO"/>
        </a:p>
      </dgm:t>
    </dgm:pt>
    <dgm:pt modelId="{4AE4019B-E5D1-4E2E-88DC-B36D9901768B}" type="sibTrans" cxnId="{DC2AC3DF-3D50-4B56-8E8E-9F89AEE47027}">
      <dgm:prSet/>
      <dgm:spPr/>
      <dgm:t>
        <a:bodyPr/>
        <a:lstStyle/>
        <a:p>
          <a:endParaRPr lang="es-CO"/>
        </a:p>
      </dgm:t>
    </dgm:pt>
    <dgm:pt modelId="{0E755DE4-DE31-41EB-B6A9-DFCE5CA69D18}">
      <dgm:prSet phldrT="[Texto]" custT="1"/>
      <dgm:spPr/>
      <dgm:t>
        <a:bodyPr/>
        <a:lstStyle/>
        <a:p>
          <a:r>
            <a:rPr lang="es-ES_tradnl" sz="2000" b="1"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Étnico-Racial</a:t>
          </a:r>
        </a:p>
        <a:p>
          <a:r>
            <a:rPr lang="es-ES_tradnl" sz="1800" dirty="0">
              <a:effectLst/>
              <a:latin typeface="Arial" panose="020B0604020202020204" pitchFamily="34" charset="0"/>
              <a:ea typeface="MS Mincho" panose="02020609040205080304" pitchFamily="49" charset="-128"/>
              <a:cs typeface="Times New Roman" panose="02020603050405020304" pitchFamily="18" charset="0"/>
            </a:rPr>
            <a:t>La afirmación de la identidad cultural, la defensa del territorio ancestral, la participación comunitaria, la toma de decisiones en relación con la lucha permanente que hay que desarrollar en contra de las prácticas e imaginarios racistas y discriminatorios </a:t>
          </a:r>
          <a:endParaRPr lang="es-CO" sz="1800" dirty="0"/>
        </a:p>
      </dgm:t>
    </dgm:pt>
    <dgm:pt modelId="{934E2390-5535-428F-9C35-0B92A1D3C049}" type="parTrans" cxnId="{06C8ADCF-2198-407D-A593-FC948D9CF475}">
      <dgm:prSet/>
      <dgm:spPr/>
      <dgm:t>
        <a:bodyPr/>
        <a:lstStyle/>
        <a:p>
          <a:endParaRPr lang="es-CO"/>
        </a:p>
      </dgm:t>
    </dgm:pt>
    <dgm:pt modelId="{2632C789-71FE-4BFF-8552-93D409C2881B}" type="sibTrans" cxnId="{06C8ADCF-2198-407D-A593-FC948D9CF475}">
      <dgm:prSet/>
      <dgm:spPr/>
      <dgm:t>
        <a:bodyPr/>
        <a:lstStyle/>
        <a:p>
          <a:endParaRPr lang="es-CO"/>
        </a:p>
      </dgm:t>
    </dgm:pt>
    <dgm:pt modelId="{73B66D60-3938-4E15-9154-285CB9AC812C}">
      <dgm:prSet phldrT="[Texto]" custT="1"/>
      <dgm:spPr/>
      <dgm:t>
        <a:bodyPr/>
        <a:lstStyle/>
        <a:p>
          <a:r>
            <a:rPr lang="es-CO" sz="2000" b="1" dirty="0">
              <a:solidFill>
                <a:srgbClr val="00B0F0"/>
              </a:solidFill>
              <a:latin typeface="Arial" panose="020B0604020202020204" pitchFamily="34" charset="0"/>
              <a:cs typeface="Arial" panose="020B0604020202020204" pitchFamily="34" charset="0"/>
            </a:rPr>
            <a:t>Basado en el Desarrollo de Competencias</a:t>
          </a:r>
        </a:p>
        <a:p>
          <a:r>
            <a:rPr lang="es-ES" sz="1800" dirty="0">
              <a:latin typeface="Arial" panose="020B0604020202020204" pitchFamily="34" charset="0"/>
              <a:cs typeface="Arial" panose="020B0604020202020204" pitchFamily="34" charset="0"/>
            </a:rPr>
            <a:t>La disposición que tiene o desarrolla la persona para enfrentar problemas en situaciones distintas de aquellas en las que se obtuvo el aprendizaje. Partiendo del hecho de que la construcción de los aprendizajes se logra a partir y a través de la interacción con la comunidad</a:t>
          </a:r>
          <a:endParaRPr lang="es-CO" sz="1800" dirty="0">
            <a:latin typeface="Arial" panose="020B0604020202020204" pitchFamily="34" charset="0"/>
            <a:cs typeface="Arial" panose="020B0604020202020204" pitchFamily="34" charset="0"/>
          </a:endParaRPr>
        </a:p>
      </dgm:t>
    </dgm:pt>
    <dgm:pt modelId="{814704E4-6032-4B97-A7B4-35B7DF5388C9}" type="parTrans" cxnId="{A0328172-CF8B-4A4B-AAB7-8187F2B9E7FA}">
      <dgm:prSet/>
      <dgm:spPr/>
      <dgm:t>
        <a:bodyPr/>
        <a:lstStyle/>
        <a:p>
          <a:endParaRPr lang="es-CO"/>
        </a:p>
      </dgm:t>
    </dgm:pt>
    <dgm:pt modelId="{A85544EF-12EE-45D3-B58B-0D4EF60116CF}" type="sibTrans" cxnId="{A0328172-CF8B-4A4B-AAB7-8187F2B9E7FA}">
      <dgm:prSet/>
      <dgm:spPr/>
      <dgm:t>
        <a:bodyPr/>
        <a:lstStyle/>
        <a:p>
          <a:endParaRPr lang="es-CO"/>
        </a:p>
      </dgm:t>
    </dgm:pt>
    <dgm:pt modelId="{4F5E54C2-23C7-4246-881B-7AED9A830637}" type="pres">
      <dgm:prSet presAssocID="{325180A8-5E78-4270-B733-E149E9109FB5}" presName="composite" presStyleCnt="0">
        <dgm:presLayoutVars>
          <dgm:chMax val="1"/>
          <dgm:dir/>
          <dgm:resizeHandles val="exact"/>
        </dgm:presLayoutVars>
      </dgm:prSet>
      <dgm:spPr/>
    </dgm:pt>
    <dgm:pt modelId="{8C4DD914-8A73-4509-BB6D-55E31BCFDE62}" type="pres">
      <dgm:prSet presAssocID="{3FF4D276-C93A-49A3-94C4-A5514DABF777}" presName="roof" presStyleLbl="dkBgShp" presStyleIdx="0" presStyleCnt="2" custLinFactNeighborX="756" custLinFactNeighborY="-79996"/>
      <dgm:spPr/>
    </dgm:pt>
    <dgm:pt modelId="{44BAB4BF-C18A-4428-9EE3-FA79C328B617}" type="pres">
      <dgm:prSet presAssocID="{3FF4D276-C93A-49A3-94C4-A5514DABF777}" presName="pillars" presStyleCnt="0"/>
      <dgm:spPr/>
    </dgm:pt>
    <dgm:pt modelId="{C3627C30-05C9-47D2-A227-39530C49EA27}" type="pres">
      <dgm:prSet presAssocID="{3FF4D276-C93A-49A3-94C4-A5514DABF777}" presName="pillar1" presStyleLbl="node1" presStyleIdx="0" presStyleCnt="3" custScaleY="100143">
        <dgm:presLayoutVars>
          <dgm:bulletEnabled val="1"/>
        </dgm:presLayoutVars>
      </dgm:prSet>
      <dgm:spPr/>
    </dgm:pt>
    <dgm:pt modelId="{48948BF1-399C-4087-A602-CCDD0CAD666D}" type="pres">
      <dgm:prSet presAssocID="{0E755DE4-DE31-41EB-B6A9-DFCE5CA69D18}" presName="pillarX" presStyleLbl="node1" presStyleIdx="1" presStyleCnt="3">
        <dgm:presLayoutVars>
          <dgm:bulletEnabled val="1"/>
        </dgm:presLayoutVars>
      </dgm:prSet>
      <dgm:spPr/>
    </dgm:pt>
    <dgm:pt modelId="{ECF0FF90-EE36-48F1-8138-EE59380CAB87}" type="pres">
      <dgm:prSet presAssocID="{73B66D60-3938-4E15-9154-285CB9AC812C}" presName="pillarX" presStyleLbl="node1" presStyleIdx="2" presStyleCnt="3">
        <dgm:presLayoutVars>
          <dgm:bulletEnabled val="1"/>
        </dgm:presLayoutVars>
      </dgm:prSet>
      <dgm:spPr/>
    </dgm:pt>
    <dgm:pt modelId="{F7C72E3D-5EB6-4991-ADBE-1FF5ECAF5A16}" type="pres">
      <dgm:prSet presAssocID="{3FF4D276-C93A-49A3-94C4-A5514DABF777}" presName="base" presStyleLbl="dkBgShp" presStyleIdx="1" presStyleCnt="2"/>
      <dgm:spPr/>
    </dgm:pt>
  </dgm:ptLst>
  <dgm:cxnLst>
    <dgm:cxn modelId="{636E181F-D166-47EE-9893-2823D9DD0FBD}" srcId="{325180A8-5E78-4270-B733-E149E9109FB5}" destId="{3FF4D276-C93A-49A3-94C4-A5514DABF777}" srcOrd="0" destOrd="0" parTransId="{1578DFB9-C0BC-48B6-AF78-79F0DE98BC9E}" sibTransId="{E9DE9928-292C-49D6-A6D9-7026077689A4}"/>
    <dgm:cxn modelId="{9366EA5E-EB3C-4102-B7D8-45DE694CA674}" type="presOf" srcId="{0E755DE4-DE31-41EB-B6A9-DFCE5CA69D18}" destId="{48948BF1-399C-4087-A602-CCDD0CAD666D}" srcOrd="0" destOrd="0" presId="urn:microsoft.com/office/officeart/2005/8/layout/hList3"/>
    <dgm:cxn modelId="{A0328172-CF8B-4A4B-AAB7-8187F2B9E7FA}" srcId="{3FF4D276-C93A-49A3-94C4-A5514DABF777}" destId="{73B66D60-3938-4E15-9154-285CB9AC812C}" srcOrd="2" destOrd="0" parTransId="{814704E4-6032-4B97-A7B4-35B7DF5388C9}" sibTransId="{A85544EF-12EE-45D3-B58B-0D4EF60116CF}"/>
    <dgm:cxn modelId="{0267D25A-021B-4AE6-ACEB-D1E08C85AE28}" type="presOf" srcId="{325180A8-5E78-4270-B733-E149E9109FB5}" destId="{4F5E54C2-23C7-4246-881B-7AED9A830637}" srcOrd="0" destOrd="0" presId="urn:microsoft.com/office/officeart/2005/8/layout/hList3"/>
    <dgm:cxn modelId="{06C8ADCF-2198-407D-A593-FC948D9CF475}" srcId="{3FF4D276-C93A-49A3-94C4-A5514DABF777}" destId="{0E755DE4-DE31-41EB-B6A9-DFCE5CA69D18}" srcOrd="1" destOrd="0" parTransId="{934E2390-5535-428F-9C35-0B92A1D3C049}" sibTransId="{2632C789-71FE-4BFF-8552-93D409C2881B}"/>
    <dgm:cxn modelId="{CA21ADD1-A93F-4DC8-9090-562E47E1BF81}" type="presOf" srcId="{73B66D60-3938-4E15-9154-285CB9AC812C}" destId="{ECF0FF90-EE36-48F1-8138-EE59380CAB87}" srcOrd="0" destOrd="0" presId="urn:microsoft.com/office/officeart/2005/8/layout/hList3"/>
    <dgm:cxn modelId="{BC377BD8-C564-4CD8-8F8A-6588BDFE1420}" type="presOf" srcId="{CB2842A7-4B9C-42D7-9F32-F66287A8DD9D}" destId="{C3627C30-05C9-47D2-A227-39530C49EA27}" srcOrd="0" destOrd="0" presId="urn:microsoft.com/office/officeart/2005/8/layout/hList3"/>
    <dgm:cxn modelId="{DC2AC3DF-3D50-4B56-8E8E-9F89AEE47027}" srcId="{3FF4D276-C93A-49A3-94C4-A5514DABF777}" destId="{CB2842A7-4B9C-42D7-9F32-F66287A8DD9D}" srcOrd="0" destOrd="0" parTransId="{BFA1232A-4A31-4AA4-979B-04724BD1DF02}" sibTransId="{4AE4019B-E5D1-4E2E-88DC-B36D9901768B}"/>
    <dgm:cxn modelId="{B667D8F4-024A-4944-9508-6B31059E1197}" type="presOf" srcId="{3FF4D276-C93A-49A3-94C4-A5514DABF777}" destId="{8C4DD914-8A73-4509-BB6D-55E31BCFDE62}" srcOrd="0" destOrd="0" presId="urn:microsoft.com/office/officeart/2005/8/layout/hList3"/>
    <dgm:cxn modelId="{F7EEA0E1-886B-410F-AE37-565D23743146}" type="presParOf" srcId="{4F5E54C2-23C7-4246-881B-7AED9A830637}" destId="{8C4DD914-8A73-4509-BB6D-55E31BCFDE62}" srcOrd="0" destOrd="0" presId="urn:microsoft.com/office/officeart/2005/8/layout/hList3"/>
    <dgm:cxn modelId="{8EECF52E-C684-4FCA-852D-4D8FA93DFE71}" type="presParOf" srcId="{4F5E54C2-23C7-4246-881B-7AED9A830637}" destId="{44BAB4BF-C18A-4428-9EE3-FA79C328B617}" srcOrd="1" destOrd="0" presId="urn:microsoft.com/office/officeart/2005/8/layout/hList3"/>
    <dgm:cxn modelId="{AEEB3E7C-D241-423D-BF89-ACD71375AE37}" type="presParOf" srcId="{44BAB4BF-C18A-4428-9EE3-FA79C328B617}" destId="{C3627C30-05C9-47D2-A227-39530C49EA27}" srcOrd="0" destOrd="0" presId="urn:microsoft.com/office/officeart/2005/8/layout/hList3"/>
    <dgm:cxn modelId="{44505AAC-C101-4B14-A6B4-AA843C159918}" type="presParOf" srcId="{44BAB4BF-C18A-4428-9EE3-FA79C328B617}" destId="{48948BF1-399C-4087-A602-CCDD0CAD666D}" srcOrd="1" destOrd="0" presId="urn:microsoft.com/office/officeart/2005/8/layout/hList3"/>
    <dgm:cxn modelId="{21056981-AC92-4F68-B805-7A6CE0BEA161}" type="presParOf" srcId="{44BAB4BF-C18A-4428-9EE3-FA79C328B617}" destId="{ECF0FF90-EE36-48F1-8138-EE59380CAB87}" srcOrd="2" destOrd="0" presId="urn:microsoft.com/office/officeart/2005/8/layout/hList3"/>
    <dgm:cxn modelId="{3B734327-D5C3-43E3-9F18-D980BACD7CCF}" type="presParOf" srcId="{4F5E54C2-23C7-4246-881B-7AED9A830637}" destId="{F7C72E3D-5EB6-4991-ADBE-1FF5ECAF5A16}" srcOrd="2" destOrd="0" presId="urn:microsoft.com/office/officeart/2005/8/layout/h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0E186A-E300-4E00-BEE2-AB0635FB0BB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s-CO"/>
        </a:p>
      </dgm:t>
    </dgm:pt>
    <dgm:pt modelId="{9ED0AEA7-1AB4-4C2A-B4F4-CC9DB8C153E8}">
      <dgm:prSet phldrT="[Text]" custT="1"/>
      <dgm:spPr/>
      <dgm:t>
        <a:bodyPr/>
        <a:lstStyle/>
        <a:p>
          <a:pPr algn="just"/>
          <a:r>
            <a:rPr lang="es-CO" sz="1800" dirty="0"/>
            <a:t>Los estudiantes son el centro del proceso educativo.</a:t>
          </a:r>
        </a:p>
      </dgm:t>
    </dgm:pt>
    <dgm:pt modelId="{F1C30955-BB78-48D1-B3A0-FF4FBEE1FCC0}" type="parTrans" cxnId="{DE72218D-BD77-46E6-86A4-E66FD79855C0}">
      <dgm:prSet/>
      <dgm:spPr/>
      <dgm:t>
        <a:bodyPr/>
        <a:lstStyle/>
        <a:p>
          <a:endParaRPr lang="es-CO"/>
        </a:p>
      </dgm:t>
    </dgm:pt>
    <dgm:pt modelId="{1DE8F48D-6F78-4998-8923-9B6BF8E77499}" type="sibTrans" cxnId="{DE72218D-BD77-46E6-86A4-E66FD79855C0}">
      <dgm:prSet/>
      <dgm:spPr/>
      <dgm:t>
        <a:bodyPr/>
        <a:lstStyle/>
        <a:p>
          <a:endParaRPr lang="es-CO"/>
        </a:p>
      </dgm:t>
    </dgm:pt>
    <dgm:pt modelId="{461CBD43-B5B8-42D2-9045-C5B4236E099C}">
      <dgm:prSet phldrT="[Text]" custT="1"/>
      <dgm:spPr/>
      <dgm:t>
        <a:bodyPr/>
        <a:lstStyle/>
        <a:p>
          <a:pPr algn="just"/>
          <a:r>
            <a:rPr lang="es-CO" sz="1800" dirty="0"/>
            <a:t>Los estudiantes deben tener una actitud favorable hacia el aprendizaje.</a:t>
          </a:r>
        </a:p>
      </dgm:t>
    </dgm:pt>
    <dgm:pt modelId="{A4E9CD03-50A1-4F12-93AE-B76B8D357A76}" type="parTrans" cxnId="{5B820354-0DB9-4662-B9A3-0DFCFD198BA1}">
      <dgm:prSet/>
      <dgm:spPr/>
      <dgm:t>
        <a:bodyPr/>
        <a:lstStyle/>
        <a:p>
          <a:endParaRPr lang="es-CO"/>
        </a:p>
      </dgm:t>
    </dgm:pt>
    <dgm:pt modelId="{641DC7E9-6024-466F-8718-B2EFBBB20B20}" type="sibTrans" cxnId="{5B820354-0DB9-4662-B9A3-0DFCFD198BA1}">
      <dgm:prSet/>
      <dgm:spPr/>
      <dgm:t>
        <a:bodyPr/>
        <a:lstStyle/>
        <a:p>
          <a:endParaRPr lang="es-CO"/>
        </a:p>
      </dgm:t>
    </dgm:pt>
    <dgm:pt modelId="{1C24A60B-8644-40F3-B0CC-6A34130F883F}">
      <dgm:prSet phldrT="[Text]"/>
      <dgm:spPr/>
      <dgm:t>
        <a:bodyPr/>
        <a:lstStyle/>
        <a:p>
          <a:r>
            <a:rPr lang="es-CO" dirty="0"/>
            <a:t>2.</a:t>
          </a:r>
        </a:p>
      </dgm:t>
    </dgm:pt>
    <dgm:pt modelId="{968FB56C-35C6-40D4-A625-95628C0D870B}" type="parTrans" cxnId="{40D5C105-8EBF-4DF1-971C-1D979FC1AF35}">
      <dgm:prSet/>
      <dgm:spPr/>
      <dgm:t>
        <a:bodyPr/>
        <a:lstStyle/>
        <a:p>
          <a:endParaRPr lang="es-CO"/>
        </a:p>
      </dgm:t>
    </dgm:pt>
    <dgm:pt modelId="{B2A3640C-F1D5-41E1-A23F-C1C822ABE4BF}" type="sibTrans" cxnId="{40D5C105-8EBF-4DF1-971C-1D979FC1AF35}">
      <dgm:prSet/>
      <dgm:spPr/>
      <dgm:t>
        <a:bodyPr/>
        <a:lstStyle/>
        <a:p>
          <a:endParaRPr lang="es-CO"/>
        </a:p>
      </dgm:t>
    </dgm:pt>
    <dgm:pt modelId="{9DD1E38B-29A2-4371-A47A-981245AEFE8B}">
      <dgm:prSet phldrT="[Text]" custT="1"/>
      <dgm:spPr/>
      <dgm:t>
        <a:bodyPr/>
        <a:lstStyle/>
        <a:p>
          <a:pPr algn="just"/>
          <a:r>
            <a:rPr lang="es-MX" sz="1800" dirty="0"/>
            <a:t>El material de aprendizaje debe ser contextualizado y generar situaciones de aprendizaje relevantes para los estudiantes</a:t>
          </a:r>
          <a:endParaRPr lang="es-CO" sz="1800" dirty="0"/>
        </a:p>
      </dgm:t>
    </dgm:pt>
    <dgm:pt modelId="{22FCC873-80B1-4053-BF48-AE27F07DD978}" type="parTrans" cxnId="{FB1CA7CC-210A-40D8-97EE-ADC4B09E171B}">
      <dgm:prSet/>
      <dgm:spPr/>
      <dgm:t>
        <a:bodyPr/>
        <a:lstStyle/>
        <a:p>
          <a:endParaRPr lang="es-CO"/>
        </a:p>
      </dgm:t>
    </dgm:pt>
    <dgm:pt modelId="{9BB26F02-B954-4002-8D8D-0C98A781C546}" type="sibTrans" cxnId="{FB1CA7CC-210A-40D8-97EE-ADC4B09E171B}">
      <dgm:prSet/>
      <dgm:spPr/>
      <dgm:t>
        <a:bodyPr/>
        <a:lstStyle/>
        <a:p>
          <a:endParaRPr lang="es-CO"/>
        </a:p>
      </dgm:t>
    </dgm:pt>
    <dgm:pt modelId="{E06D93BD-7B54-417A-A086-08C969CE8C77}">
      <dgm:prSet phldrT="[Text]" custT="1"/>
      <dgm:spPr/>
      <dgm:t>
        <a:bodyPr/>
        <a:lstStyle/>
        <a:p>
          <a:pPr algn="just"/>
          <a:r>
            <a:rPr lang="es-MX" sz="1800" dirty="0"/>
            <a:t>Las Guías desarrollan actividades y conocimientos de manera secuencial, lo que facilita la relación con los saberes previos</a:t>
          </a:r>
          <a:endParaRPr lang="es-CO" sz="1800" dirty="0"/>
        </a:p>
      </dgm:t>
    </dgm:pt>
    <dgm:pt modelId="{152BAC08-97EA-4DEB-B3A1-D185D926F219}" type="parTrans" cxnId="{5A66460D-415A-4FF7-A78C-7151A2734481}">
      <dgm:prSet/>
      <dgm:spPr/>
      <dgm:t>
        <a:bodyPr/>
        <a:lstStyle/>
        <a:p>
          <a:endParaRPr lang="es-CO"/>
        </a:p>
      </dgm:t>
    </dgm:pt>
    <dgm:pt modelId="{96C854E9-F312-4BFC-9C5F-3B8B7293ED4F}" type="sibTrans" cxnId="{5A66460D-415A-4FF7-A78C-7151A2734481}">
      <dgm:prSet/>
      <dgm:spPr/>
      <dgm:t>
        <a:bodyPr/>
        <a:lstStyle/>
        <a:p>
          <a:endParaRPr lang="es-CO"/>
        </a:p>
      </dgm:t>
    </dgm:pt>
    <dgm:pt modelId="{7D275646-5A90-4969-AD11-BE960B1F5A11}">
      <dgm:prSet phldrT="[Text]"/>
      <dgm:spPr/>
      <dgm:t>
        <a:bodyPr/>
        <a:lstStyle/>
        <a:p>
          <a:r>
            <a:rPr lang="es-CO" dirty="0"/>
            <a:t>3.</a:t>
          </a:r>
        </a:p>
      </dgm:t>
    </dgm:pt>
    <dgm:pt modelId="{BAECFB09-43A4-477A-938B-417E2BA64704}" type="parTrans" cxnId="{11D77976-B1B2-4D85-98E2-59D32F3BAD45}">
      <dgm:prSet/>
      <dgm:spPr/>
      <dgm:t>
        <a:bodyPr/>
        <a:lstStyle/>
        <a:p>
          <a:endParaRPr lang="es-CO"/>
        </a:p>
      </dgm:t>
    </dgm:pt>
    <dgm:pt modelId="{4DB903F0-65A7-4B3B-A39A-7B2218808058}" type="sibTrans" cxnId="{11D77976-B1B2-4D85-98E2-59D32F3BAD45}">
      <dgm:prSet/>
      <dgm:spPr/>
      <dgm:t>
        <a:bodyPr/>
        <a:lstStyle/>
        <a:p>
          <a:endParaRPr lang="es-CO"/>
        </a:p>
      </dgm:t>
    </dgm:pt>
    <dgm:pt modelId="{91009886-DE6C-4E5D-BE77-F72F97DAD6A6}">
      <dgm:prSet phldrT="[Text]" custT="1"/>
      <dgm:spPr/>
      <dgm:t>
        <a:bodyPr/>
        <a:lstStyle/>
        <a:p>
          <a:pPr algn="just"/>
          <a:r>
            <a:rPr lang="es-MX" sz="1800" dirty="0"/>
            <a:t>El proceso de formación plantea metas a corto y mediano plazo en relación con la valoración de los aprendizajes esperados</a:t>
          </a:r>
          <a:endParaRPr lang="es-CO" sz="1800" dirty="0"/>
        </a:p>
      </dgm:t>
    </dgm:pt>
    <dgm:pt modelId="{80CFE9D9-CEA8-4E2A-ABB3-DA3CBAE9EAD6}" type="parTrans" cxnId="{8B5E4EB4-D78E-4B21-8CFD-0EDB8D5D20FC}">
      <dgm:prSet/>
      <dgm:spPr/>
      <dgm:t>
        <a:bodyPr/>
        <a:lstStyle/>
        <a:p>
          <a:endParaRPr lang="es-CO"/>
        </a:p>
      </dgm:t>
    </dgm:pt>
    <dgm:pt modelId="{AF41413D-A980-4000-B4B1-65D195C3B305}" type="sibTrans" cxnId="{8B5E4EB4-D78E-4B21-8CFD-0EDB8D5D20FC}">
      <dgm:prSet/>
      <dgm:spPr/>
      <dgm:t>
        <a:bodyPr/>
        <a:lstStyle/>
        <a:p>
          <a:endParaRPr lang="es-CO"/>
        </a:p>
      </dgm:t>
    </dgm:pt>
    <dgm:pt modelId="{A1B5F24D-AE5E-467C-B986-01A39E376EFB}">
      <dgm:prSet phldrT="[Text]" custT="1"/>
      <dgm:spPr/>
      <dgm:t>
        <a:bodyPr/>
        <a:lstStyle/>
        <a:p>
          <a:pPr algn="just"/>
          <a:r>
            <a:rPr lang="es-MX" sz="1800" dirty="0"/>
            <a:t>Los materiales y el desarrollo de los Encuentros permiten la elaboración de </a:t>
          </a:r>
          <a:r>
            <a:rPr lang="es-CO" sz="1800" dirty="0"/>
            <a:t>productos tangibles</a:t>
          </a:r>
        </a:p>
      </dgm:t>
    </dgm:pt>
    <dgm:pt modelId="{25319F40-93F2-4008-BB9D-E5DF7C61A25D}" type="parTrans" cxnId="{1606882B-820D-4F46-9D6C-705E75CB3D28}">
      <dgm:prSet/>
      <dgm:spPr/>
      <dgm:t>
        <a:bodyPr/>
        <a:lstStyle/>
        <a:p>
          <a:endParaRPr lang="es-CO"/>
        </a:p>
      </dgm:t>
    </dgm:pt>
    <dgm:pt modelId="{DA7ABBE5-C46E-483F-AF20-9A7792C2EB17}" type="sibTrans" cxnId="{1606882B-820D-4F46-9D6C-705E75CB3D28}">
      <dgm:prSet/>
      <dgm:spPr/>
      <dgm:t>
        <a:bodyPr/>
        <a:lstStyle/>
        <a:p>
          <a:endParaRPr lang="es-CO"/>
        </a:p>
      </dgm:t>
    </dgm:pt>
    <dgm:pt modelId="{F85B197E-18AE-4FFD-AF1B-C7D298D4BAE3}">
      <dgm:prSet/>
      <dgm:spPr/>
      <dgm:t>
        <a:bodyPr/>
        <a:lstStyle/>
        <a:p>
          <a:pPr algn="l"/>
          <a:endParaRPr lang="es-CO" sz="1500" dirty="0"/>
        </a:p>
      </dgm:t>
    </dgm:pt>
    <dgm:pt modelId="{D0C32337-23A7-4919-958A-29B684C4D2C1}" type="parTrans" cxnId="{94745BED-FA95-4E7B-A013-CCE3B93878CC}">
      <dgm:prSet/>
      <dgm:spPr/>
      <dgm:t>
        <a:bodyPr/>
        <a:lstStyle/>
        <a:p>
          <a:endParaRPr lang="es-CO"/>
        </a:p>
      </dgm:t>
    </dgm:pt>
    <dgm:pt modelId="{F36677ED-B007-4271-A831-D3CC21C9F9EF}" type="sibTrans" cxnId="{94745BED-FA95-4E7B-A013-CCE3B93878CC}">
      <dgm:prSet/>
      <dgm:spPr/>
      <dgm:t>
        <a:bodyPr/>
        <a:lstStyle/>
        <a:p>
          <a:endParaRPr lang="es-CO"/>
        </a:p>
      </dgm:t>
    </dgm:pt>
    <dgm:pt modelId="{EF59B1FE-EF71-4B1C-AF5E-89366F5D3131}">
      <dgm:prSet phldrT="[Text]"/>
      <dgm:spPr/>
      <dgm:t>
        <a:bodyPr/>
        <a:lstStyle/>
        <a:p>
          <a:r>
            <a:rPr lang="es-CO" dirty="0"/>
            <a:t>1.</a:t>
          </a:r>
        </a:p>
      </dgm:t>
    </dgm:pt>
    <dgm:pt modelId="{D4F58A8B-924F-4F55-A304-1C4226C8F93C}" type="sibTrans" cxnId="{EC6ECE5E-CB03-473D-975B-49878702F981}">
      <dgm:prSet/>
      <dgm:spPr/>
      <dgm:t>
        <a:bodyPr/>
        <a:lstStyle/>
        <a:p>
          <a:endParaRPr lang="es-CO"/>
        </a:p>
      </dgm:t>
    </dgm:pt>
    <dgm:pt modelId="{B5B340C5-6784-4819-A84C-BF8EBF490193}" type="parTrans" cxnId="{EC6ECE5E-CB03-473D-975B-49878702F981}">
      <dgm:prSet/>
      <dgm:spPr/>
      <dgm:t>
        <a:bodyPr/>
        <a:lstStyle/>
        <a:p>
          <a:endParaRPr lang="es-CO"/>
        </a:p>
      </dgm:t>
    </dgm:pt>
    <dgm:pt modelId="{3DA96C3E-52DB-4CD3-9E6C-7C69BF48982B}" type="pres">
      <dgm:prSet presAssocID="{4B0E186A-E300-4E00-BEE2-AB0635FB0BBA}" presName="linearFlow" presStyleCnt="0">
        <dgm:presLayoutVars>
          <dgm:dir/>
          <dgm:animLvl val="lvl"/>
          <dgm:resizeHandles val="exact"/>
        </dgm:presLayoutVars>
      </dgm:prSet>
      <dgm:spPr/>
    </dgm:pt>
    <dgm:pt modelId="{AA68535F-F241-4BA0-804F-AD179F1F9823}" type="pres">
      <dgm:prSet presAssocID="{EF59B1FE-EF71-4B1C-AF5E-89366F5D3131}" presName="composite" presStyleCnt="0"/>
      <dgm:spPr/>
    </dgm:pt>
    <dgm:pt modelId="{917771F3-E390-484F-ABE1-29EBE8D29339}" type="pres">
      <dgm:prSet presAssocID="{EF59B1FE-EF71-4B1C-AF5E-89366F5D3131}" presName="parentText" presStyleLbl="alignNode1" presStyleIdx="0" presStyleCnt="3" custLinFactNeighborX="-24307" custLinFactNeighborY="-10054">
        <dgm:presLayoutVars>
          <dgm:chMax val="1"/>
          <dgm:bulletEnabled val="1"/>
        </dgm:presLayoutVars>
      </dgm:prSet>
      <dgm:spPr/>
    </dgm:pt>
    <dgm:pt modelId="{F779B424-CC10-4EA4-A0F4-68D7191BB85F}" type="pres">
      <dgm:prSet presAssocID="{EF59B1FE-EF71-4B1C-AF5E-89366F5D3131}" presName="descendantText" presStyleLbl="alignAcc1" presStyleIdx="0" presStyleCnt="3" custScaleX="109799">
        <dgm:presLayoutVars>
          <dgm:bulletEnabled val="1"/>
        </dgm:presLayoutVars>
      </dgm:prSet>
      <dgm:spPr/>
    </dgm:pt>
    <dgm:pt modelId="{A832872B-107A-4499-BB9D-FBBFFAD0B0A3}" type="pres">
      <dgm:prSet presAssocID="{D4F58A8B-924F-4F55-A304-1C4226C8F93C}" presName="sp" presStyleCnt="0"/>
      <dgm:spPr/>
    </dgm:pt>
    <dgm:pt modelId="{02CAB351-4DB4-4FF0-AE43-268573DED370}" type="pres">
      <dgm:prSet presAssocID="{1C24A60B-8644-40F3-B0CC-6A34130F883F}" presName="composite" presStyleCnt="0"/>
      <dgm:spPr/>
    </dgm:pt>
    <dgm:pt modelId="{45267AAB-816C-4A98-95D2-4F867E28D34B}" type="pres">
      <dgm:prSet presAssocID="{1C24A60B-8644-40F3-B0CC-6A34130F883F}" presName="parentText" presStyleLbl="alignNode1" presStyleIdx="1" presStyleCnt="3">
        <dgm:presLayoutVars>
          <dgm:chMax val="1"/>
          <dgm:bulletEnabled val="1"/>
        </dgm:presLayoutVars>
      </dgm:prSet>
      <dgm:spPr/>
    </dgm:pt>
    <dgm:pt modelId="{BF29DEE8-9D74-42D0-8436-25E83A1CCABA}" type="pres">
      <dgm:prSet presAssocID="{1C24A60B-8644-40F3-B0CC-6A34130F883F}" presName="descendantText" presStyleLbl="alignAcc1" presStyleIdx="1" presStyleCnt="3" custScaleX="109839" custScaleY="145551">
        <dgm:presLayoutVars>
          <dgm:bulletEnabled val="1"/>
        </dgm:presLayoutVars>
      </dgm:prSet>
      <dgm:spPr/>
    </dgm:pt>
    <dgm:pt modelId="{4E42739F-9507-4A77-81E4-D9D5F8385961}" type="pres">
      <dgm:prSet presAssocID="{B2A3640C-F1D5-41E1-A23F-C1C822ABE4BF}" presName="sp" presStyleCnt="0"/>
      <dgm:spPr/>
    </dgm:pt>
    <dgm:pt modelId="{E07CA2C9-F9DD-4829-9106-E9CB00FA8359}" type="pres">
      <dgm:prSet presAssocID="{7D275646-5A90-4969-AD11-BE960B1F5A11}" presName="composite" presStyleCnt="0"/>
      <dgm:spPr/>
    </dgm:pt>
    <dgm:pt modelId="{8275AE40-0C82-4AA2-9E50-E481E26EEA2B}" type="pres">
      <dgm:prSet presAssocID="{7D275646-5A90-4969-AD11-BE960B1F5A11}" presName="parentText" presStyleLbl="alignNode1" presStyleIdx="2" presStyleCnt="3">
        <dgm:presLayoutVars>
          <dgm:chMax val="1"/>
          <dgm:bulletEnabled val="1"/>
        </dgm:presLayoutVars>
      </dgm:prSet>
      <dgm:spPr/>
    </dgm:pt>
    <dgm:pt modelId="{B5B1F335-9854-4D70-887B-00BF2F08A054}" type="pres">
      <dgm:prSet presAssocID="{7D275646-5A90-4969-AD11-BE960B1F5A11}" presName="descendantText" presStyleLbl="alignAcc1" presStyleIdx="2" presStyleCnt="3" custScaleX="109798" custScaleY="202389" custLinFactNeighborX="0">
        <dgm:presLayoutVars>
          <dgm:bulletEnabled val="1"/>
        </dgm:presLayoutVars>
      </dgm:prSet>
      <dgm:spPr/>
    </dgm:pt>
  </dgm:ptLst>
  <dgm:cxnLst>
    <dgm:cxn modelId="{40D5C105-8EBF-4DF1-971C-1D979FC1AF35}" srcId="{4B0E186A-E300-4E00-BEE2-AB0635FB0BBA}" destId="{1C24A60B-8644-40F3-B0CC-6A34130F883F}" srcOrd="1" destOrd="0" parTransId="{968FB56C-35C6-40D4-A625-95628C0D870B}" sibTransId="{B2A3640C-F1D5-41E1-A23F-C1C822ABE4BF}"/>
    <dgm:cxn modelId="{08F64809-E93C-4E39-AA28-7122DD59FEB9}" type="presOf" srcId="{EF59B1FE-EF71-4B1C-AF5E-89366F5D3131}" destId="{917771F3-E390-484F-ABE1-29EBE8D29339}" srcOrd="0" destOrd="0" presId="urn:microsoft.com/office/officeart/2005/8/layout/chevron2"/>
    <dgm:cxn modelId="{5A66460D-415A-4FF7-A78C-7151A2734481}" srcId="{1C24A60B-8644-40F3-B0CC-6A34130F883F}" destId="{E06D93BD-7B54-417A-A086-08C969CE8C77}" srcOrd="1" destOrd="0" parTransId="{152BAC08-97EA-4DEB-B3A1-D185D926F219}" sibTransId="{96C854E9-F312-4BFC-9C5F-3B8B7293ED4F}"/>
    <dgm:cxn modelId="{02D7501C-7F47-4FD5-A710-BF8666778E4E}" type="presOf" srcId="{1C24A60B-8644-40F3-B0CC-6A34130F883F}" destId="{45267AAB-816C-4A98-95D2-4F867E28D34B}" srcOrd="0" destOrd="0" presId="urn:microsoft.com/office/officeart/2005/8/layout/chevron2"/>
    <dgm:cxn modelId="{1606882B-820D-4F46-9D6C-705E75CB3D28}" srcId="{7D275646-5A90-4969-AD11-BE960B1F5A11}" destId="{A1B5F24D-AE5E-467C-B986-01A39E376EFB}" srcOrd="1" destOrd="0" parTransId="{25319F40-93F2-4008-BB9D-E5DF7C61A25D}" sibTransId="{DA7ABBE5-C46E-483F-AF20-9A7792C2EB17}"/>
    <dgm:cxn modelId="{7AEEFB36-F852-41C3-B79E-7186C1BBC932}" type="presOf" srcId="{F85B197E-18AE-4FFD-AF1B-C7D298D4BAE3}" destId="{B5B1F335-9854-4D70-887B-00BF2F08A054}" srcOrd="0" destOrd="2" presId="urn:microsoft.com/office/officeart/2005/8/layout/chevron2"/>
    <dgm:cxn modelId="{E9FBBB38-AAB0-4E11-A3E7-B57F42904175}" type="presOf" srcId="{91009886-DE6C-4E5D-BE77-F72F97DAD6A6}" destId="{B5B1F335-9854-4D70-887B-00BF2F08A054}" srcOrd="0" destOrd="0" presId="urn:microsoft.com/office/officeart/2005/8/layout/chevron2"/>
    <dgm:cxn modelId="{EC6ECE5E-CB03-473D-975B-49878702F981}" srcId="{4B0E186A-E300-4E00-BEE2-AB0635FB0BBA}" destId="{EF59B1FE-EF71-4B1C-AF5E-89366F5D3131}" srcOrd="0" destOrd="0" parTransId="{B5B340C5-6784-4819-A84C-BF8EBF490193}" sibTransId="{D4F58A8B-924F-4F55-A304-1C4226C8F93C}"/>
    <dgm:cxn modelId="{C075F447-C2F8-4A8D-8986-98C3EC57C7CB}" type="presOf" srcId="{E06D93BD-7B54-417A-A086-08C969CE8C77}" destId="{BF29DEE8-9D74-42D0-8436-25E83A1CCABA}" srcOrd="0" destOrd="1" presId="urn:microsoft.com/office/officeart/2005/8/layout/chevron2"/>
    <dgm:cxn modelId="{EA533F53-1555-4126-857C-6025BDD82EFD}" type="presOf" srcId="{7D275646-5A90-4969-AD11-BE960B1F5A11}" destId="{8275AE40-0C82-4AA2-9E50-E481E26EEA2B}" srcOrd="0" destOrd="0" presId="urn:microsoft.com/office/officeart/2005/8/layout/chevron2"/>
    <dgm:cxn modelId="{5B820354-0DB9-4662-B9A3-0DFCFD198BA1}" srcId="{EF59B1FE-EF71-4B1C-AF5E-89366F5D3131}" destId="{461CBD43-B5B8-42D2-9045-C5B4236E099C}" srcOrd="1" destOrd="0" parTransId="{A4E9CD03-50A1-4F12-93AE-B76B8D357A76}" sibTransId="{641DC7E9-6024-466F-8718-B2EFBBB20B20}"/>
    <dgm:cxn modelId="{11D77976-B1B2-4D85-98E2-59D32F3BAD45}" srcId="{4B0E186A-E300-4E00-BEE2-AB0635FB0BBA}" destId="{7D275646-5A90-4969-AD11-BE960B1F5A11}" srcOrd="2" destOrd="0" parTransId="{BAECFB09-43A4-477A-938B-417E2BA64704}" sibTransId="{4DB903F0-65A7-4B3B-A39A-7B2218808058}"/>
    <dgm:cxn modelId="{74104687-B263-4A24-AA1B-54D8057BBCE1}" type="presOf" srcId="{9ED0AEA7-1AB4-4C2A-B4F4-CC9DB8C153E8}" destId="{F779B424-CC10-4EA4-A0F4-68D7191BB85F}" srcOrd="0" destOrd="0" presId="urn:microsoft.com/office/officeart/2005/8/layout/chevron2"/>
    <dgm:cxn modelId="{DE72218D-BD77-46E6-86A4-E66FD79855C0}" srcId="{EF59B1FE-EF71-4B1C-AF5E-89366F5D3131}" destId="{9ED0AEA7-1AB4-4C2A-B4F4-CC9DB8C153E8}" srcOrd="0" destOrd="0" parTransId="{F1C30955-BB78-48D1-B3A0-FF4FBEE1FCC0}" sibTransId="{1DE8F48D-6F78-4998-8923-9B6BF8E77499}"/>
    <dgm:cxn modelId="{6AE870A9-1F6C-44FF-AB7E-67435CA2E25C}" type="presOf" srcId="{9DD1E38B-29A2-4371-A47A-981245AEFE8B}" destId="{BF29DEE8-9D74-42D0-8436-25E83A1CCABA}" srcOrd="0" destOrd="0" presId="urn:microsoft.com/office/officeart/2005/8/layout/chevron2"/>
    <dgm:cxn modelId="{359735AD-3B06-40D5-9CEB-9620B8C9B10D}" type="presOf" srcId="{A1B5F24D-AE5E-467C-B986-01A39E376EFB}" destId="{B5B1F335-9854-4D70-887B-00BF2F08A054}" srcOrd="0" destOrd="1" presId="urn:microsoft.com/office/officeart/2005/8/layout/chevron2"/>
    <dgm:cxn modelId="{8B5E4EB4-D78E-4B21-8CFD-0EDB8D5D20FC}" srcId="{7D275646-5A90-4969-AD11-BE960B1F5A11}" destId="{91009886-DE6C-4E5D-BE77-F72F97DAD6A6}" srcOrd="0" destOrd="0" parTransId="{80CFE9D9-CEA8-4E2A-ABB3-DA3CBAE9EAD6}" sibTransId="{AF41413D-A980-4000-B4B1-65D195C3B305}"/>
    <dgm:cxn modelId="{FB1CA7CC-210A-40D8-97EE-ADC4B09E171B}" srcId="{1C24A60B-8644-40F3-B0CC-6A34130F883F}" destId="{9DD1E38B-29A2-4371-A47A-981245AEFE8B}" srcOrd="0" destOrd="0" parTransId="{22FCC873-80B1-4053-BF48-AE27F07DD978}" sibTransId="{9BB26F02-B954-4002-8D8D-0C98A781C546}"/>
    <dgm:cxn modelId="{4B4151E1-AAD8-4044-A850-869C31755040}" type="presOf" srcId="{461CBD43-B5B8-42D2-9045-C5B4236E099C}" destId="{F779B424-CC10-4EA4-A0F4-68D7191BB85F}" srcOrd="0" destOrd="1" presId="urn:microsoft.com/office/officeart/2005/8/layout/chevron2"/>
    <dgm:cxn modelId="{5B593BED-45B9-4E84-AB0B-D93CE4A33C81}" type="presOf" srcId="{4B0E186A-E300-4E00-BEE2-AB0635FB0BBA}" destId="{3DA96C3E-52DB-4CD3-9E6C-7C69BF48982B}" srcOrd="0" destOrd="0" presId="urn:microsoft.com/office/officeart/2005/8/layout/chevron2"/>
    <dgm:cxn modelId="{94745BED-FA95-4E7B-A013-CCE3B93878CC}" srcId="{7D275646-5A90-4969-AD11-BE960B1F5A11}" destId="{F85B197E-18AE-4FFD-AF1B-C7D298D4BAE3}" srcOrd="2" destOrd="0" parTransId="{D0C32337-23A7-4919-958A-29B684C4D2C1}" sibTransId="{F36677ED-B007-4271-A831-D3CC21C9F9EF}"/>
    <dgm:cxn modelId="{9EFF1296-502A-4DB0-AB1A-BD18C146F4EE}" type="presParOf" srcId="{3DA96C3E-52DB-4CD3-9E6C-7C69BF48982B}" destId="{AA68535F-F241-4BA0-804F-AD179F1F9823}" srcOrd="0" destOrd="0" presId="urn:microsoft.com/office/officeart/2005/8/layout/chevron2"/>
    <dgm:cxn modelId="{8247BC26-CBDC-4326-A0D6-489ED5922121}" type="presParOf" srcId="{AA68535F-F241-4BA0-804F-AD179F1F9823}" destId="{917771F3-E390-484F-ABE1-29EBE8D29339}" srcOrd="0" destOrd="0" presId="urn:microsoft.com/office/officeart/2005/8/layout/chevron2"/>
    <dgm:cxn modelId="{C80F002F-54CE-48F6-8F50-AB195D8E3BB4}" type="presParOf" srcId="{AA68535F-F241-4BA0-804F-AD179F1F9823}" destId="{F779B424-CC10-4EA4-A0F4-68D7191BB85F}" srcOrd="1" destOrd="0" presId="urn:microsoft.com/office/officeart/2005/8/layout/chevron2"/>
    <dgm:cxn modelId="{992591CD-061C-435B-8826-8C769EF6F111}" type="presParOf" srcId="{3DA96C3E-52DB-4CD3-9E6C-7C69BF48982B}" destId="{A832872B-107A-4499-BB9D-FBBFFAD0B0A3}" srcOrd="1" destOrd="0" presId="urn:microsoft.com/office/officeart/2005/8/layout/chevron2"/>
    <dgm:cxn modelId="{59754A78-6090-47D5-9B0E-7D5B1E312AC1}" type="presParOf" srcId="{3DA96C3E-52DB-4CD3-9E6C-7C69BF48982B}" destId="{02CAB351-4DB4-4FF0-AE43-268573DED370}" srcOrd="2" destOrd="0" presId="urn:microsoft.com/office/officeart/2005/8/layout/chevron2"/>
    <dgm:cxn modelId="{585AF390-80DA-4154-A1CE-C38CF1ED883E}" type="presParOf" srcId="{02CAB351-4DB4-4FF0-AE43-268573DED370}" destId="{45267AAB-816C-4A98-95D2-4F867E28D34B}" srcOrd="0" destOrd="0" presId="urn:microsoft.com/office/officeart/2005/8/layout/chevron2"/>
    <dgm:cxn modelId="{09590227-AA77-41AA-81C5-175F2396D59D}" type="presParOf" srcId="{02CAB351-4DB4-4FF0-AE43-268573DED370}" destId="{BF29DEE8-9D74-42D0-8436-25E83A1CCABA}" srcOrd="1" destOrd="0" presId="urn:microsoft.com/office/officeart/2005/8/layout/chevron2"/>
    <dgm:cxn modelId="{21C52168-0E1B-418C-B4BC-879C2A10C519}" type="presParOf" srcId="{3DA96C3E-52DB-4CD3-9E6C-7C69BF48982B}" destId="{4E42739F-9507-4A77-81E4-D9D5F8385961}" srcOrd="3" destOrd="0" presId="urn:microsoft.com/office/officeart/2005/8/layout/chevron2"/>
    <dgm:cxn modelId="{451305ED-A869-47A6-93D7-CAC755E51E85}" type="presParOf" srcId="{3DA96C3E-52DB-4CD3-9E6C-7C69BF48982B}" destId="{E07CA2C9-F9DD-4829-9106-E9CB00FA8359}" srcOrd="4" destOrd="0" presId="urn:microsoft.com/office/officeart/2005/8/layout/chevron2"/>
    <dgm:cxn modelId="{CA5B081F-1CB4-49C3-AB9A-189C8AF9C989}" type="presParOf" srcId="{E07CA2C9-F9DD-4829-9106-E9CB00FA8359}" destId="{8275AE40-0C82-4AA2-9E50-E481E26EEA2B}" srcOrd="0" destOrd="0" presId="urn:microsoft.com/office/officeart/2005/8/layout/chevron2"/>
    <dgm:cxn modelId="{8C118FB3-A2BC-4036-ABF9-208E51037413}" type="presParOf" srcId="{E07CA2C9-F9DD-4829-9106-E9CB00FA8359}" destId="{B5B1F335-9854-4D70-887B-00BF2F08A054}"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C009F2-81FD-4375-B0FB-8F83BB51D91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CO"/>
        </a:p>
      </dgm:t>
    </dgm:pt>
    <dgm:pt modelId="{956C3AF5-A2E7-4097-B82C-FFF4EF39A4BC}">
      <dgm:prSet phldrT="[Text]" custT="1"/>
      <dgm:spPr/>
      <dgm:t>
        <a:bodyPr/>
        <a:lstStyle/>
        <a:p>
          <a:r>
            <a:rPr lang="es-CO" sz="1800" dirty="0"/>
            <a:t>Las guías tienen en cuenta el contexto real del estudiante</a:t>
          </a:r>
        </a:p>
      </dgm:t>
    </dgm:pt>
    <dgm:pt modelId="{5830CC5A-F235-459C-8DB0-A6BA2854B3D7}" type="parTrans" cxnId="{31102A51-49E2-4C46-859A-A0B833110CAA}">
      <dgm:prSet/>
      <dgm:spPr/>
      <dgm:t>
        <a:bodyPr/>
        <a:lstStyle/>
        <a:p>
          <a:endParaRPr lang="es-CO"/>
        </a:p>
      </dgm:t>
    </dgm:pt>
    <dgm:pt modelId="{8BD1105D-CDAD-4BA0-868D-D9CBD730F8C5}" type="sibTrans" cxnId="{31102A51-49E2-4C46-859A-A0B833110CAA}">
      <dgm:prSet/>
      <dgm:spPr/>
      <dgm:t>
        <a:bodyPr/>
        <a:lstStyle/>
        <a:p>
          <a:endParaRPr lang="es-CO"/>
        </a:p>
      </dgm:t>
    </dgm:pt>
    <dgm:pt modelId="{093317CD-F714-470B-8B61-B86C04F3A680}">
      <dgm:prSet phldrT="[Text]" custT="1"/>
      <dgm:spPr/>
      <dgm:t>
        <a:bodyPr/>
        <a:lstStyle/>
        <a:p>
          <a:r>
            <a:rPr lang="es-MX" sz="1800" dirty="0"/>
            <a:t>Requieren de un gran sentido de análisis y autocrítica (constante evaluación y reflexión sobre el propio proceso de aprendizaje</a:t>
          </a:r>
          <a:endParaRPr lang="es-CO" sz="1800" dirty="0"/>
        </a:p>
      </dgm:t>
    </dgm:pt>
    <dgm:pt modelId="{ACCA4B41-AC62-4D38-A2E0-776704138BEA}" type="parTrans" cxnId="{68EE44FF-876A-43C1-B5B0-C3E63C470D43}">
      <dgm:prSet/>
      <dgm:spPr/>
      <dgm:t>
        <a:bodyPr/>
        <a:lstStyle/>
        <a:p>
          <a:endParaRPr lang="es-CO"/>
        </a:p>
      </dgm:t>
    </dgm:pt>
    <dgm:pt modelId="{52416D57-F861-44EB-A435-99674DF85159}" type="sibTrans" cxnId="{68EE44FF-876A-43C1-B5B0-C3E63C470D43}">
      <dgm:prSet/>
      <dgm:spPr/>
      <dgm:t>
        <a:bodyPr/>
        <a:lstStyle/>
        <a:p>
          <a:endParaRPr lang="es-CO"/>
        </a:p>
      </dgm:t>
    </dgm:pt>
    <dgm:pt modelId="{519A55BD-D9DC-44D7-AE9F-CE05FA0E69F4}">
      <dgm:prSet custT="1"/>
      <dgm:spPr/>
      <dgm:t>
        <a:bodyPr/>
        <a:lstStyle/>
        <a:p>
          <a:r>
            <a:rPr lang="es-CO" sz="1800" dirty="0"/>
            <a:t>Muestran la utilidad del conocimiento en diferentes contextos</a:t>
          </a:r>
        </a:p>
      </dgm:t>
    </dgm:pt>
    <dgm:pt modelId="{EE28FB5D-3D0C-4A67-B492-78C3B4904BFA}" type="parTrans" cxnId="{82CB8E7F-6AD5-498F-8213-15B274E4186A}">
      <dgm:prSet/>
      <dgm:spPr/>
      <dgm:t>
        <a:bodyPr/>
        <a:lstStyle/>
        <a:p>
          <a:endParaRPr lang="es-CO"/>
        </a:p>
      </dgm:t>
    </dgm:pt>
    <dgm:pt modelId="{7F9A1AEC-BC84-45A0-AD1F-F2145FF55997}" type="sibTrans" cxnId="{82CB8E7F-6AD5-498F-8213-15B274E4186A}">
      <dgm:prSet/>
      <dgm:spPr/>
      <dgm:t>
        <a:bodyPr/>
        <a:lstStyle/>
        <a:p>
          <a:endParaRPr lang="es-CO"/>
        </a:p>
      </dgm:t>
    </dgm:pt>
    <dgm:pt modelId="{4BA2163E-8C6C-4F36-B55B-7304C684446E}">
      <dgm:prSet phldrT="[Text]" custT="1"/>
      <dgm:spPr/>
      <dgm:t>
        <a:bodyPr/>
        <a:lstStyle/>
        <a:p>
          <a:r>
            <a:rPr lang="es-MX" sz="1800" dirty="0"/>
            <a:t>Relacionan los nuevos conocimientos con las ideas previas del estudiante, por lo que se trabaja a partir del reconocimiento de su estructura cognitiva</a:t>
          </a:r>
          <a:endParaRPr lang="es-CO" sz="1800" dirty="0"/>
        </a:p>
      </dgm:t>
    </dgm:pt>
    <dgm:pt modelId="{3886B357-B505-462C-B34B-51AD9029ED65}" type="sibTrans" cxnId="{B392E082-D3A9-4BDB-8E63-C2FA94C1CB49}">
      <dgm:prSet/>
      <dgm:spPr/>
      <dgm:t>
        <a:bodyPr/>
        <a:lstStyle/>
        <a:p>
          <a:endParaRPr lang="es-CO"/>
        </a:p>
      </dgm:t>
    </dgm:pt>
    <dgm:pt modelId="{4BDC4AD9-F40A-40BB-A36A-5D8A74CB5B6A}" type="parTrans" cxnId="{B392E082-D3A9-4BDB-8E63-C2FA94C1CB49}">
      <dgm:prSet/>
      <dgm:spPr/>
      <dgm:t>
        <a:bodyPr/>
        <a:lstStyle/>
        <a:p>
          <a:endParaRPr lang="es-CO"/>
        </a:p>
      </dgm:t>
    </dgm:pt>
    <dgm:pt modelId="{44DB915D-605C-4D37-9B9B-EFAD4CFF0D20}" type="pres">
      <dgm:prSet presAssocID="{35C009F2-81FD-4375-B0FB-8F83BB51D91C}" presName="diagram" presStyleCnt="0">
        <dgm:presLayoutVars>
          <dgm:dir/>
          <dgm:resizeHandles val="exact"/>
        </dgm:presLayoutVars>
      </dgm:prSet>
      <dgm:spPr/>
    </dgm:pt>
    <dgm:pt modelId="{36E01215-887B-48E4-8578-12EA819BB5E3}" type="pres">
      <dgm:prSet presAssocID="{4BA2163E-8C6C-4F36-B55B-7304C684446E}" presName="node" presStyleLbl="node1" presStyleIdx="0" presStyleCnt="4" custScaleX="506788" custScaleY="358706">
        <dgm:presLayoutVars>
          <dgm:bulletEnabled val="1"/>
        </dgm:presLayoutVars>
      </dgm:prSet>
      <dgm:spPr/>
    </dgm:pt>
    <dgm:pt modelId="{BCE64661-73D6-499F-BB1B-36DDA7782826}" type="pres">
      <dgm:prSet presAssocID="{3886B357-B505-462C-B34B-51AD9029ED65}" presName="sibTrans" presStyleCnt="0"/>
      <dgm:spPr/>
    </dgm:pt>
    <dgm:pt modelId="{900560AA-5007-4337-B25F-478A86FBEBAE}" type="pres">
      <dgm:prSet presAssocID="{519A55BD-D9DC-44D7-AE9F-CE05FA0E69F4}" presName="node" presStyleLbl="node1" presStyleIdx="1" presStyleCnt="4" custScaleX="408445" custScaleY="347864" custLinFactNeighborY="9517">
        <dgm:presLayoutVars>
          <dgm:bulletEnabled val="1"/>
        </dgm:presLayoutVars>
      </dgm:prSet>
      <dgm:spPr/>
    </dgm:pt>
    <dgm:pt modelId="{062700A6-0B6A-46A3-974F-816B515CFB4B}" type="pres">
      <dgm:prSet presAssocID="{7F9A1AEC-BC84-45A0-AD1F-F2145FF55997}" presName="sibTrans" presStyleCnt="0"/>
      <dgm:spPr/>
    </dgm:pt>
    <dgm:pt modelId="{D5B8AEF6-E384-4D3F-BE98-5A7C1581BDBA}" type="pres">
      <dgm:prSet presAssocID="{956C3AF5-A2E7-4097-B82C-FFF4EF39A4BC}" presName="node" presStyleLbl="node1" presStyleIdx="2" presStyleCnt="4" custScaleX="332175" custScaleY="200097">
        <dgm:presLayoutVars>
          <dgm:bulletEnabled val="1"/>
        </dgm:presLayoutVars>
      </dgm:prSet>
      <dgm:spPr/>
    </dgm:pt>
    <dgm:pt modelId="{BD92A704-3050-4BEB-A14D-78063DB79FFC}" type="pres">
      <dgm:prSet presAssocID="{8BD1105D-CDAD-4BA0-868D-D9CBD730F8C5}" presName="sibTrans" presStyleCnt="0"/>
      <dgm:spPr/>
    </dgm:pt>
    <dgm:pt modelId="{3DE5B05C-D3DD-41E9-A8E4-1509BDF66E44}" type="pres">
      <dgm:prSet presAssocID="{093317CD-F714-470B-8B61-B86C04F3A680}" presName="node" presStyleLbl="node1" presStyleIdx="3" presStyleCnt="4" custScaleX="493204" custScaleY="377026">
        <dgm:presLayoutVars>
          <dgm:bulletEnabled val="1"/>
        </dgm:presLayoutVars>
      </dgm:prSet>
      <dgm:spPr/>
    </dgm:pt>
  </dgm:ptLst>
  <dgm:cxnLst>
    <dgm:cxn modelId="{CC21B05F-4D8C-43B3-8829-8312B066AD2E}" type="presOf" srcId="{519A55BD-D9DC-44D7-AE9F-CE05FA0E69F4}" destId="{900560AA-5007-4337-B25F-478A86FBEBAE}" srcOrd="0" destOrd="0" presId="urn:microsoft.com/office/officeart/2005/8/layout/default"/>
    <dgm:cxn modelId="{14E55D66-C808-41BD-A038-E7362E461A6F}" type="presOf" srcId="{956C3AF5-A2E7-4097-B82C-FFF4EF39A4BC}" destId="{D5B8AEF6-E384-4D3F-BE98-5A7C1581BDBA}" srcOrd="0" destOrd="0" presId="urn:microsoft.com/office/officeart/2005/8/layout/default"/>
    <dgm:cxn modelId="{31102A51-49E2-4C46-859A-A0B833110CAA}" srcId="{35C009F2-81FD-4375-B0FB-8F83BB51D91C}" destId="{956C3AF5-A2E7-4097-B82C-FFF4EF39A4BC}" srcOrd="2" destOrd="0" parTransId="{5830CC5A-F235-459C-8DB0-A6BA2854B3D7}" sibTransId="{8BD1105D-CDAD-4BA0-868D-D9CBD730F8C5}"/>
    <dgm:cxn modelId="{8D94D355-F11B-4DBA-A43B-BFC9A6434458}" type="presOf" srcId="{093317CD-F714-470B-8B61-B86C04F3A680}" destId="{3DE5B05C-D3DD-41E9-A8E4-1509BDF66E44}" srcOrd="0" destOrd="0" presId="urn:microsoft.com/office/officeart/2005/8/layout/default"/>
    <dgm:cxn modelId="{82CB8E7F-6AD5-498F-8213-15B274E4186A}" srcId="{35C009F2-81FD-4375-B0FB-8F83BB51D91C}" destId="{519A55BD-D9DC-44D7-AE9F-CE05FA0E69F4}" srcOrd="1" destOrd="0" parTransId="{EE28FB5D-3D0C-4A67-B492-78C3B4904BFA}" sibTransId="{7F9A1AEC-BC84-45A0-AD1F-F2145FF55997}"/>
    <dgm:cxn modelId="{B392E082-D3A9-4BDB-8E63-C2FA94C1CB49}" srcId="{35C009F2-81FD-4375-B0FB-8F83BB51D91C}" destId="{4BA2163E-8C6C-4F36-B55B-7304C684446E}" srcOrd="0" destOrd="0" parTransId="{4BDC4AD9-F40A-40BB-A36A-5D8A74CB5B6A}" sibTransId="{3886B357-B505-462C-B34B-51AD9029ED65}"/>
    <dgm:cxn modelId="{E247C598-77FB-42CB-95C7-2275D7A7C1EE}" type="presOf" srcId="{35C009F2-81FD-4375-B0FB-8F83BB51D91C}" destId="{44DB915D-605C-4D37-9B9B-EFAD4CFF0D20}" srcOrd="0" destOrd="0" presId="urn:microsoft.com/office/officeart/2005/8/layout/default"/>
    <dgm:cxn modelId="{9E4973E3-BEB2-41F3-A7BC-44210BE9650C}" type="presOf" srcId="{4BA2163E-8C6C-4F36-B55B-7304C684446E}" destId="{36E01215-887B-48E4-8578-12EA819BB5E3}" srcOrd="0" destOrd="0" presId="urn:microsoft.com/office/officeart/2005/8/layout/default"/>
    <dgm:cxn modelId="{68EE44FF-876A-43C1-B5B0-C3E63C470D43}" srcId="{35C009F2-81FD-4375-B0FB-8F83BB51D91C}" destId="{093317CD-F714-470B-8B61-B86C04F3A680}" srcOrd="3" destOrd="0" parTransId="{ACCA4B41-AC62-4D38-A2E0-776704138BEA}" sibTransId="{52416D57-F861-44EB-A435-99674DF85159}"/>
    <dgm:cxn modelId="{9190AB62-8641-4EA6-A1BC-D7EBD8B416D3}" type="presParOf" srcId="{44DB915D-605C-4D37-9B9B-EFAD4CFF0D20}" destId="{36E01215-887B-48E4-8578-12EA819BB5E3}" srcOrd="0" destOrd="0" presId="urn:microsoft.com/office/officeart/2005/8/layout/default"/>
    <dgm:cxn modelId="{EADE45C7-1556-43DE-99E7-DE77A45A3473}" type="presParOf" srcId="{44DB915D-605C-4D37-9B9B-EFAD4CFF0D20}" destId="{BCE64661-73D6-499F-BB1B-36DDA7782826}" srcOrd="1" destOrd="0" presId="urn:microsoft.com/office/officeart/2005/8/layout/default"/>
    <dgm:cxn modelId="{AC0B6D4E-122D-45AA-A7AD-59DA24722E84}" type="presParOf" srcId="{44DB915D-605C-4D37-9B9B-EFAD4CFF0D20}" destId="{900560AA-5007-4337-B25F-478A86FBEBAE}" srcOrd="2" destOrd="0" presId="urn:microsoft.com/office/officeart/2005/8/layout/default"/>
    <dgm:cxn modelId="{04573FC6-C5E8-4D33-9A5D-C2359BEC730A}" type="presParOf" srcId="{44DB915D-605C-4D37-9B9B-EFAD4CFF0D20}" destId="{062700A6-0B6A-46A3-974F-816B515CFB4B}" srcOrd="3" destOrd="0" presId="urn:microsoft.com/office/officeart/2005/8/layout/default"/>
    <dgm:cxn modelId="{571EA90C-0814-41F7-A200-BC334CBC89E2}" type="presParOf" srcId="{44DB915D-605C-4D37-9B9B-EFAD4CFF0D20}" destId="{D5B8AEF6-E384-4D3F-BE98-5A7C1581BDBA}" srcOrd="4" destOrd="0" presId="urn:microsoft.com/office/officeart/2005/8/layout/default"/>
    <dgm:cxn modelId="{AA9A186D-A0F3-45DA-9387-D9A66262D26C}" type="presParOf" srcId="{44DB915D-605C-4D37-9B9B-EFAD4CFF0D20}" destId="{BD92A704-3050-4BEB-A14D-78063DB79FFC}" srcOrd="5" destOrd="0" presId="urn:microsoft.com/office/officeart/2005/8/layout/default"/>
    <dgm:cxn modelId="{D4D38811-48DB-41B4-BF63-C9C0F3EECB62}" type="presParOf" srcId="{44DB915D-605C-4D37-9B9B-EFAD4CFF0D20}" destId="{3DE5B05C-D3DD-41E9-A8E4-1509BDF66E44}" srcOrd="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4DD914-8A73-4509-BB6D-55E31BCFDE62}">
      <dsp:nvSpPr>
        <dsp:cNvPr id="0" name=""/>
        <dsp:cNvSpPr/>
      </dsp:nvSpPr>
      <dsp:spPr>
        <a:xfrm>
          <a:off x="0" y="0"/>
          <a:ext cx="11755120" cy="140117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b="1" kern="1200" dirty="0">
              <a:solidFill>
                <a:srgbClr val="00B0F0"/>
              </a:solidFill>
              <a:latin typeface="Arial" panose="020B0604020202020204" pitchFamily="34" charset="0"/>
              <a:cs typeface="Arial" panose="020B0604020202020204" pitchFamily="34" charset="0"/>
            </a:rPr>
            <a:t>Enfoque Basado en los Derechos Humanos</a:t>
          </a:r>
        </a:p>
        <a:p>
          <a:pPr marL="0" lvl="0" indent="0" algn="ctr" defTabSz="889000">
            <a:lnSpc>
              <a:spcPct val="90000"/>
            </a:lnSpc>
            <a:spcBef>
              <a:spcPct val="0"/>
            </a:spcBef>
            <a:spcAft>
              <a:spcPct val="35000"/>
            </a:spcAft>
            <a:buNone/>
          </a:pPr>
          <a:r>
            <a:rPr lang="es-ES" sz="1600" kern="1200" dirty="0">
              <a:effectLst/>
              <a:latin typeface="Arial" panose="020B0604020202020204" pitchFamily="34" charset="0"/>
              <a:ea typeface="MS Mincho" panose="02020609040205080304" pitchFamily="49" charset="-128"/>
              <a:cs typeface="Arial" panose="020B0604020202020204" pitchFamily="34" charset="0"/>
            </a:rPr>
            <a:t>Busca expresar que los derechos establecidos en la carta de DDHH sean ejercidos y a su vez reconocer que </a:t>
          </a:r>
          <a:r>
            <a:rPr lang="es-ES" sz="1600" i="1" kern="1200" dirty="0">
              <a:effectLst/>
              <a:latin typeface="Arial" panose="020B0604020202020204" pitchFamily="34" charset="0"/>
              <a:ea typeface="MS Mincho" panose="02020609040205080304" pitchFamily="49" charset="-128"/>
              <a:cs typeface="Arial" panose="020B0604020202020204" pitchFamily="34" charset="0"/>
            </a:rPr>
            <a:t>“son una función de su estatus en tanto grupo étnico, portador de una identidad propia que es digna de ser protegida y realzada, y no del color de la piel de sus integrantes”</a:t>
          </a:r>
          <a:r>
            <a:rPr lang="es-ES" sz="1600" kern="1200" dirty="0">
              <a:effectLst/>
              <a:latin typeface="Arial" panose="020B0604020202020204" pitchFamily="34" charset="0"/>
              <a:ea typeface="MS Mincho" panose="02020609040205080304" pitchFamily="49" charset="-128"/>
              <a:cs typeface="Arial" panose="020B0604020202020204" pitchFamily="34" charset="0"/>
            </a:rPr>
            <a:t> </a:t>
          </a:r>
          <a:endParaRPr lang="es-CO" sz="1600" kern="1200" dirty="0">
            <a:effectLst/>
            <a:latin typeface="Arial" panose="020B0604020202020204" pitchFamily="34" charset="0"/>
            <a:ea typeface="MS Mincho" panose="02020609040205080304" pitchFamily="49" charset="-128"/>
            <a:cs typeface="Arial" panose="020B0604020202020204" pitchFamily="34" charset="0"/>
          </a:endParaRPr>
        </a:p>
        <a:p>
          <a:pPr marL="0" lvl="0" indent="0" algn="ctr" defTabSz="889000">
            <a:lnSpc>
              <a:spcPct val="90000"/>
            </a:lnSpc>
            <a:spcBef>
              <a:spcPct val="0"/>
            </a:spcBef>
            <a:spcAft>
              <a:spcPct val="35000"/>
            </a:spcAft>
            <a:buNone/>
          </a:pPr>
          <a:r>
            <a:rPr lang="es-ES_tradnl" sz="1600" kern="1200" dirty="0">
              <a:effectLst/>
              <a:latin typeface="Arial" panose="020B0604020202020204" pitchFamily="34" charset="0"/>
              <a:ea typeface="MS Mincho" panose="02020609040205080304" pitchFamily="49" charset="-128"/>
              <a:cs typeface="Arial" panose="020B0604020202020204" pitchFamily="34" charset="0"/>
            </a:rPr>
            <a:t>De acuerdo con lo expresado en la Sentencia C-169 de 2001, “Las comunidades negras como grupos étnicos”.</a:t>
          </a:r>
          <a:endParaRPr lang="es-CO" sz="1600" kern="1200" dirty="0"/>
        </a:p>
      </dsp:txBody>
      <dsp:txXfrm>
        <a:off x="0" y="0"/>
        <a:ext cx="11755120" cy="1401175"/>
      </dsp:txXfrm>
    </dsp:sp>
    <dsp:sp modelId="{C3627C30-05C9-47D2-A227-39530C49EA27}">
      <dsp:nvSpPr>
        <dsp:cNvPr id="0" name=""/>
        <dsp:cNvSpPr/>
      </dsp:nvSpPr>
      <dsp:spPr>
        <a:xfrm>
          <a:off x="5739" y="1399071"/>
          <a:ext cx="3914546" cy="294667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de Género</a:t>
          </a:r>
        </a:p>
        <a:p>
          <a:pPr marL="0" lvl="0" indent="0" algn="ctr" defTabSz="800100">
            <a:lnSpc>
              <a:spcPct val="90000"/>
            </a:lnSpc>
            <a:spcBef>
              <a:spcPct val="0"/>
            </a:spcBef>
            <a:spcAft>
              <a:spcPct val="35000"/>
            </a:spcAft>
            <a:buNone/>
          </a:pPr>
          <a:r>
            <a:rPr lang="es-ES_tradnl" sz="1800" kern="1200" dirty="0">
              <a:effectLst/>
              <a:latin typeface="Arial" panose="020B0604020202020204" pitchFamily="34" charset="0"/>
              <a:ea typeface="MS Mincho" panose="02020609040205080304" pitchFamily="49" charset="-128"/>
              <a:cs typeface="Times New Roman" panose="02020603050405020304" pitchFamily="18" charset="0"/>
            </a:rPr>
            <a:t>Articulado a la construcción curricular como una oportunidad para incidir en la modificación  de estereotipos  relacionados con la discriminación de las mujeres negras ,  reivindicando su derecho a la educación, a fin de fortalecer su liderazgo y el reconocimiento de sus aportes a la cultura, la identidad y la territorialidad</a:t>
          </a:r>
          <a:endParaRPr lang="es-CO" sz="1800" kern="1200" dirty="0"/>
        </a:p>
      </dsp:txBody>
      <dsp:txXfrm>
        <a:off x="5739" y="1399071"/>
        <a:ext cx="3914546" cy="2946675"/>
      </dsp:txXfrm>
    </dsp:sp>
    <dsp:sp modelId="{48948BF1-399C-4087-A602-CCDD0CAD666D}">
      <dsp:nvSpPr>
        <dsp:cNvPr id="0" name=""/>
        <dsp:cNvSpPr/>
      </dsp:nvSpPr>
      <dsp:spPr>
        <a:xfrm>
          <a:off x="3920286" y="1401175"/>
          <a:ext cx="3914546" cy="29424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_tradnl" sz="2000" b="1" kern="1200"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Étnico-Racial</a:t>
          </a:r>
        </a:p>
        <a:p>
          <a:pPr marL="0" lvl="0" indent="0" algn="ctr" defTabSz="889000">
            <a:lnSpc>
              <a:spcPct val="90000"/>
            </a:lnSpc>
            <a:spcBef>
              <a:spcPct val="0"/>
            </a:spcBef>
            <a:spcAft>
              <a:spcPct val="35000"/>
            </a:spcAft>
            <a:buNone/>
          </a:pPr>
          <a:r>
            <a:rPr lang="es-ES_tradnl" sz="1800" kern="1200" dirty="0">
              <a:effectLst/>
              <a:latin typeface="Arial" panose="020B0604020202020204" pitchFamily="34" charset="0"/>
              <a:ea typeface="MS Mincho" panose="02020609040205080304" pitchFamily="49" charset="-128"/>
              <a:cs typeface="Times New Roman" panose="02020603050405020304" pitchFamily="18" charset="0"/>
            </a:rPr>
            <a:t>La afirmación de la identidad cultural, la defensa del territorio ancestral, la participación comunitaria, la toma de decisiones en relación con la lucha permanente que hay que desarrollar en contra de las prácticas e imaginarios racistas y discriminatorios </a:t>
          </a:r>
          <a:endParaRPr lang="es-CO" sz="1800" kern="1200" dirty="0"/>
        </a:p>
      </dsp:txBody>
      <dsp:txXfrm>
        <a:off x="3920286" y="1401175"/>
        <a:ext cx="3914546" cy="2942467"/>
      </dsp:txXfrm>
    </dsp:sp>
    <dsp:sp modelId="{ECF0FF90-EE36-48F1-8138-EE59380CAB87}">
      <dsp:nvSpPr>
        <dsp:cNvPr id="0" name=""/>
        <dsp:cNvSpPr/>
      </dsp:nvSpPr>
      <dsp:spPr>
        <a:xfrm>
          <a:off x="7834833" y="1401175"/>
          <a:ext cx="3914546" cy="29424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CO" sz="2000" b="1" kern="1200" dirty="0">
              <a:solidFill>
                <a:srgbClr val="00B0F0"/>
              </a:solidFill>
              <a:latin typeface="Arial" panose="020B0604020202020204" pitchFamily="34" charset="0"/>
              <a:cs typeface="Arial" panose="020B0604020202020204" pitchFamily="34" charset="0"/>
            </a:rPr>
            <a:t>Basado en el Desarrollo de Competencias</a:t>
          </a:r>
        </a:p>
        <a:p>
          <a:pPr marL="0" lvl="0" indent="0" algn="ctr" defTabSz="889000">
            <a:lnSpc>
              <a:spcPct val="90000"/>
            </a:lnSpc>
            <a:spcBef>
              <a:spcPct val="0"/>
            </a:spcBef>
            <a:spcAft>
              <a:spcPct val="35000"/>
            </a:spcAft>
            <a:buNone/>
          </a:pPr>
          <a:r>
            <a:rPr lang="es-ES" sz="1800" kern="1200" dirty="0">
              <a:latin typeface="Arial" panose="020B0604020202020204" pitchFamily="34" charset="0"/>
              <a:cs typeface="Arial" panose="020B0604020202020204" pitchFamily="34" charset="0"/>
            </a:rPr>
            <a:t>La disposición que tiene o desarrolla la persona para enfrentar problemas en situaciones distintas de aquellas en las que se obtuvo el aprendizaje. Partiendo del hecho de que la construcción de los aprendizajes se logra a partir y a través de la interacción con la comunidad</a:t>
          </a:r>
          <a:endParaRPr lang="es-CO" sz="1800" kern="1200" dirty="0">
            <a:latin typeface="Arial" panose="020B0604020202020204" pitchFamily="34" charset="0"/>
            <a:cs typeface="Arial" panose="020B0604020202020204" pitchFamily="34" charset="0"/>
          </a:endParaRPr>
        </a:p>
      </dsp:txBody>
      <dsp:txXfrm>
        <a:off x="7834833" y="1401175"/>
        <a:ext cx="3914546" cy="2942467"/>
      </dsp:txXfrm>
    </dsp:sp>
    <dsp:sp modelId="{F7C72E3D-5EB6-4991-ADBE-1FF5ECAF5A16}">
      <dsp:nvSpPr>
        <dsp:cNvPr id="0" name=""/>
        <dsp:cNvSpPr/>
      </dsp:nvSpPr>
      <dsp:spPr>
        <a:xfrm>
          <a:off x="0" y="4343643"/>
          <a:ext cx="11755120" cy="32694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7771F3-E390-484F-ABE1-29EBE8D29339}">
      <dsp:nvSpPr>
        <dsp:cNvPr id="0" name=""/>
        <dsp:cNvSpPr/>
      </dsp:nvSpPr>
      <dsp:spPr>
        <a:xfrm rot="5400000">
          <a:off x="-380544" y="212784"/>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1.</a:t>
          </a:r>
        </a:p>
      </dsp:txBody>
      <dsp:txXfrm rot="-5400000">
        <a:off x="-167760" y="496496"/>
        <a:ext cx="992992" cy="425568"/>
      </dsp:txXfrm>
    </dsp:sp>
    <dsp:sp modelId="{F779B424-CC10-4EA4-A0F4-68D7191BB85F}">
      <dsp:nvSpPr>
        <dsp:cNvPr id="0" name=""/>
        <dsp:cNvSpPr/>
      </dsp:nvSpPr>
      <dsp:spPr>
        <a:xfrm rot="5400000">
          <a:off x="3774313" y="-3269245"/>
          <a:ext cx="922064" cy="7488543"/>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CO" sz="1800" kern="1200" dirty="0"/>
            <a:t>Los estudiantes son el centro del proceso educativo.</a:t>
          </a:r>
        </a:p>
        <a:p>
          <a:pPr marL="171450" lvl="1" indent="-171450" algn="just" defTabSz="800100">
            <a:lnSpc>
              <a:spcPct val="90000"/>
            </a:lnSpc>
            <a:spcBef>
              <a:spcPct val="0"/>
            </a:spcBef>
            <a:spcAft>
              <a:spcPct val="15000"/>
            </a:spcAft>
            <a:buChar char="•"/>
          </a:pPr>
          <a:r>
            <a:rPr lang="es-CO" sz="1800" kern="1200" dirty="0"/>
            <a:t>Los estudiantes deben tener una actitud favorable hacia el aprendizaje.</a:t>
          </a:r>
        </a:p>
      </dsp:txBody>
      <dsp:txXfrm rot="-5400000">
        <a:off x="491074" y="59005"/>
        <a:ext cx="7443532" cy="832042"/>
      </dsp:txXfrm>
    </dsp:sp>
    <dsp:sp modelId="{45267AAB-816C-4A98-95D2-4F867E28D34B}">
      <dsp:nvSpPr>
        <dsp:cNvPr id="0" name=""/>
        <dsp:cNvSpPr/>
      </dsp:nvSpPr>
      <dsp:spPr>
        <a:xfrm rot="5400000">
          <a:off x="-380544" y="1691503"/>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2.</a:t>
          </a:r>
        </a:p>
      </dsp:txBody>
      <dsp:txXfrm rot="-5400000">
        <a:off x="-167760" y="1975215"/>
        <a:ext cx="992992" cy="425568"/>
      </dsp:txXfrm>
    </dsp:sp>
    <dsp:sp modelId="{BF29DEE8-9D74-42D0-8436-25E83A1CCABA}">
      <dsp:nvSpPr>
        <dsp:cNvPr id="0" name=""/>
        <dsp:cNvSpPr/>
      </dsp:nvSpPr>
      <dsp:spPr>
        <a:xfrm rot="5400000">
          <a:off x="3564309" y="-1805884"/>
          <a:ext cx="1342073" cy="7491271"/>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MX" sz="1800" kern="1200" dirty="0"/>
            <a:t>El material de aprendizaje debe ser contextualizado y generar situaciones de aprendizaje relevantes para los estudiantes</a:t>
          </a:r>
          <a:endParaRPr lang="es-CO" sz="1800" kern="1200" dirty="0"/>
        </a:p>
        <a:p>
          <a:pPr marL="171450" lvl="1" indent="-171450" algn="just" defTabSz="800100">
            <a:lnSpc>
              <a:spcPct val="90000"/>
            </a:lnSpc>
            <a:spcBef>
              <a:spcPct val="0"/>
            </a:spcBef>
            <a:spcAft>
              <a:spcPct val="15000"/>
            </a:spcAft>
            <a:buChar char="•"/>
          </a:pPr>
          <a:r>
            <a:rPr lang="es-MX" sz="1800" kern="1200" dirty="0"/>
            <a:t>Las Guías desarrollan actividades y conocimientos de manera secuencial, lo que facilita la relación con los saberes previos</a:t>
          </a:r>
          <a:endParaRPr lang="es-CO" sz="1800" kern="1200" dirty="0"/>
        </a:p>
      </dsp:txBody>
      <dsp:txXfrm rot="-5400000">
        <a:off x="489711" y="1334229"/>
        <a:ext cx="7425756" cy="1211043"/>
      </dsp:txXfrm>
    </dsp:sp>
    <dsp:sp modelId="{8275AE40-0C82-4AA2-9E50-E481E26EEA2B}">
      <dsp:nvSpPr>
        <dsp:cNvPr id="0" name=""/>
        <dsp:cNvSpPr/>
      </dsp:nvSpPr>
      <dsp:spPr>
        <a:xfrm rot="5400000">
          <a:off x="-380544" y="3418269"/>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3.</a:t>
          </a:r>
        </a:p>
      </dsp:txBody>
      <dsp:txXfrm rot="-5400000">
        <a:off x="-167760" y="3701981"/>
        <a:ext cx="992992" cy="425568"/>
      </dsp:txXfrm>
    </dsp:sp>
    <dsp:sp modelId="{B5B1F335-9854-4D70-887B-00BF2F08A054}">
      <dsp:nvSpPr>
        <dsp:cNvPr id="0" name=""/>
        <dsp:cNvSpPr/>
      </dsp:nvSpPr>
      <dsp:spPr>
        <a:xfrm rot="5400000">
          <a:off x="3302267" y="-77719"/>
          <a:ext cx="1866156" cy="7488474"/>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MX" sz="1800" kern="1200" dirty="0"/>
            <a:t>El proceso de formación plantea metas a corto y mediano plazo en relación con la valoración de los aprendizajes esperados</a:t>
          </a:r>
          <a:endParaRPr lang="es-CO" sz="1800" kern="1200" dirty="0"/>
        </a:p>
        <a:p>
          <a:pPr marL="171450" lvl="1" indent="-171450" algn="just" defTabSz="800100">
            <a:lnSpc>
              <a:spcPct val="90000"/>
            </a:lnSpc>
            <a:spcBef>
              <a:spcPct val="0"/>
            </a:spcBef>
            <a:spcAft>
              <a:spcPct val="15000"/>
            </a:spcAft>
            <a:buChar char="•"/>
          </a:pPr>
          <a:r>
            <a:rPr lang="es-MX" sz="1800" kern="1200" dirty="0"/>
            <a:t>Los materiales y el desarrollo de los Encuentros permiten la elaboración de </a:t>
          </a:r>
          <a:r>
            <a:rPr lang="es-CO" sz="1800" kern="1200" dirty="0"/>
            <a:t>productos tangibles</a:t>
          </a:r>
        </a:p>
        <a:p>
          <a:pPr marL="114300" lvl="1" indent="-114300" algn="l" defTabSz="666750">
            <a:lnSpc>
              <a:spcPct val="90000"/>
            </a:lnSpc>
            <a:spcBef>
              <a:spcPct val="0"/>
            </a:spcBef>
            <a:spcAft>
              <a:spcPct val="15000"/>
            </a:spcAft>
            <a:buChar char="•"/>
          </a:pPr>
          <a:endParaRPr lang="es-CO" sz="1500" kern="1200" dirty="0"/>
        </a:p>
      </dsp:txBody>
      <dsp:txXfrm rot="-5400000">
        <a:off x="491108" y="2824538"/>
        <a:ext cx="7397376" cy="1683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E01215-887B-48E4-8578-12EA819BB5E3}">
      <dsp:nvSpPr>
        <dsp:cNvPr id="0" name=""/>
        <dsp:cNvSpPr/>
      </dsp:nvSpPr>
      <dsp:spPr>
        <a:xfrm>
          <a:off x="882983" y="2302"/>
          <a:ext cx="4508714" cy="191476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t>Relacionan los nuevos conocimientos con las ideas previas del estudiante, por lo que se trabaja a partir del reconocimiento de su estructura cognitiva</a:t>
          </a:r>
          <a:endParaRPr lang="es-CO" sz="1800" kern="1200" dirty="0"/>
        </a:p>
      </dsp:txBody>
      <dsp:txXfrm>
        <a:off x="882983" y="2302"/>
        <a:ext cx="4508714" cy="1914768"/>
      </dsp:txXfrm>
    </dsp:sp>
    <dsp:sp modelId="{900560AA-5007-4337-B25F-478A86FBEBAE}">
      <dsp:nvSpPr>
        <dsp:cNvPr id="0" name=""/>
        <dsp:cNvSpPr/>
      </dsp:nvSpPr>
      <dsp:spPr>
        <a:xfrm>
          <a:off x="5480664" y="82041"/>
          <a:ext cx="3633791" cy="185689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Muestran la utilidad del conocimiento en diferentes contextos</a:t>
          </a:r>
        </a:p>
      </dsp:txBody>
      <dsp:txXfrm>
        <a:off x="5480664" y="82041"/>
        <a:ext cx="3633791" cy="1856894"/>
      </dsp:txXfrm>
    </dsp:sp>
    <dsp:sp modelId="{D5B8AEF6-E384-4D3F-BE98-5A7C1581BDBA}">
      <dsp:nvSpPr>
        <dsp:cNvPr id="0" name=""/>
        <dsp:cNvSpPr/>
      </dsp:nvSpPr>
      <dsp:spPr>
        <a:xfrm>
          <a:off x="1282683" y="2478260"/>
          <a:ext cx="2955243" cy="106811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Las guías tienen en cuenta el contexto real del estudiante</a:t>
          </a:r>
        </a:p>
      </dsp:txBody>
      <dsp:txXfrm>
        <a:off x="1282683" y="2478260"/>
        <a:ext cx="2955243" cy="1068115"/>
      </dsp:txXfrm>
    </dsp:sp>
    <dsp:sp modelId="{3DE5B05C-D3DD-41E9-A8E4-1509BDF66E44}">
      <dsp:nvSpPr>
        <dsp:cNvPr id="0" name=""/>
        <dsp:cNvSpPr/>
      </dsp:nvSpPr>
      <dsp:spPr>
        <a:xfrm>
          <a:off x="4326894" y="2006037"/>
          <a:ext cx="4387862" cy="201256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t>Requieren de un gran sentido de análisis y autocrítica (constante evaluación y reflexión sobre el propio proceso de aprendizaje</a:t>
          </a:r>
          <a:endParaRPr lang="es-CO" sz="1800" kern="1200" dirty="0"/>
        </a:p>
      </dsp:txBody>
      <dsp:txXfrm>
        <a:off x="4326894" y="2006037"/>
        <a:ext cx="4387862" cy="2012560"/>
      </dsp:txXfrm>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83620F-F3FC-4B84-B57F-DD5B917861FF}" type="datetimeFigureOut">
              <a:rPr lang="es-CO" smtClean="0"/>
              <a:t>6/08/2024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767DCF-CF4E-46FB-80B8-256E9D09B84C}" type="slidenum">
              <a:rPr lang="es-CO" smtClean="0"/>
              <a:t>‹#›</a:t>
            </a:fld>
            <a:endParaRPr lang="es-CO"/>
          </a:p>
        </p:txBody>
      </p:sp>
    </p:spTree>
    <p:extLst>
      <p:ext uri="{BB962C8B-B14F-4D97-AF65-F5344CB8AC3E}">
        <p14:creationId xmlns:p14="http://schemas.microsoft.com/office/powerpoint/2010/main" val="331968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0EE22-5E1A-6AD9-055C-D59348610AC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CA0ABF-5A7C-D4ED-DB8E-5C5E4C0E9E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ángulo 3">
            <a:extLst>
              <a:ext uri="{FF2B5EF4-FFF2-40B4-BE49-F238E27FC236}">
                <a16:creationId xmlns:a16="http://schemas.microsoft.com/office/drawing/2014/main" id="{FF39B0BE-31B9-0EBE-511D-B393E7C22DED}"/>
              </a:ext>
            </a:extLst>
          </p:cNvPr>
          <p:cNvSpPr/>
          <p:nvPr userDrawn="1"/>
        </p:nvSpPr>
        <p:spPr>
          <a:xfrm>
            <a:off x="0" y="5828265"/>
            <a:ext cx="12192000" cy="1029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v</a:t>
            </a:r>
          </a:p>
        </p:txBody>
      </p:sp>
      <p:pic>
        <p:nvPicPr>
          <p:cNvPr id="5" name="Imagen 4" descr="Interfaz de usuario gráfica, Aplicación&#10;&#10;Descripción generada automáticamente">
            <a:extLst>
              <a:ext uri="{FF2B5EF4-FFF2-40B4-BE49-F238E27FC236}">
                <a16:creationId xmlns:a16="http://schemas.microsoft.com/office/drawing/2014/main" id="{CBD288AC-E70A-BFA4-BB0E-4DCF9878D96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00852" y="5873509"/>
            <a:ext cx="4390297" cy="984491"/>
          </a:xfrm>
          <a:prstGeom prst="rect">
            <a:avLst/>
          </a:prstGeom>
        </p:spPr>
      </p:pic>
    </p:spTree>
    <p:extLst>
      <p:ext uri="{BB962C8B-B14F-4D97-AF65-F5344CB8AC3E}">
        <p14:creationId xmlns:p14="http://schemas.microsoft.com/office/powerpoint/2010/main" val="2100504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50D80-E6B8-2D01-4DBE-EEDF53640E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50C9A2B-02A3-8409-B05A-ED2F024BAD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290BC3-F114-6FFF-D3B5-96750FDD079D}"/>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85596602-7FC2-C8C2-B652-A1A8D1DC7F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F5FC7A-7DD2-520D-0F25-DA00DB137C7D}"/>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3746877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AB5E2-B8A0-7DC4-5805-CFEA4DFC87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7660E5-4C30-2E87-3338-DCFE077BB8A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5F05E8-6CB1-BCA5-B60E-7845D1D84EEC}"/>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FD6CD74B-273F-FDD4-0255-8FD96EB867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0DF1EE-833F-6FB8-D8FD-5CD2F0047BF4}"/>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637735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AEA0A-C688-968F-717B-3CEFE5C23E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3C3595-EBA1-28F6-8635-6CFEEE67C2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0178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E6907-E3C4-C4B5-3A86-220B0952F5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49B1FBA-4E7E-3C1C-F97C-4EBC95B2463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711706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501FB-305A-6060-825E-ACC4AA75F3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2AA3A0-1203-3DFF-38F1-C64B38AAA7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DEE83FD-0787-DB25-EF1D-0FEDD16998F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6089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4C68A-D3D8-CCB7-5CEA-D378CE60AC8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3A74968-6700-F958-4DF8-6EFBDA5047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F3BC78-1A50-6410-EE5C-1E3D3314862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BCDB94-8D42-233C-9235-2F11686B0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D33A0E-F989-F079-9557-64768F901C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8988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F6112-01F3-E0CB-49B9-84F5AE65A6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66820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891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44836-5F2B-7759-DA82-138552ED23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198B912-89A4-922E-5613-FA016A5989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C13A50-E93D-6BCC-9402-7FEDA5C3D1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AE6E63-0949-58E5-EC3E-EFD397469AB5}"/>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6" name="Footer Placeholder 5">
            <a:extLst>
              <a:ext uri="{FF2B5EF4-FFF2-40B4-BE49-F238E27FC236}">
                <a16:creationId xmlns:a16="http://schemas.microsoft.com/office/drawing/2014/main" id="{5CF40683-8A8A-4211-18AD-32FFC5F749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4D950B-880B-D39F-C03B-ED6D2159B30E}"/>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239147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5E4AB-D11D-8869-4572-598C089E6D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FF11C49-93D1-4FA9-E64D-F4A078BE71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D6F96D-A393-518A-0F12-F07304BB6C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09AAE4-5378-4AC9-2C62-546B192D240B}"/>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6" name="Footer Placeholder 5">
            <a:extLst>
              <a:ext uri="{FF2B5EF4-FFF2-40B4-BE49-F238E27FC236}">
                <a16:creationId xmlns:a16="http://schemas.microsoft.com/office/drawing/2014/main" id="{409C1B52-6936-613E-72B6-9026B2D04F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D874B5-72CA-39AC-275B-DA33E52F0861}"/>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3910861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05419-B720-D6C5-9C2D-B66E939992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4D7C2F-8956-8186-0270-E5722CF66C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493FF6-B8DC-8B05-74E5-7199547FF1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AF4A705C-A1CF-BCD4-F465-2F7E0839F7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DA5D1DB3-4EFE-B22A-7B05-127804A645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7D663E-2BA9-4CB5-8309-3E9A11FB36C3}" type="slidenum">
              <a:rPr lang="en-US" smtClean="0"/>
              <a:t>‹#›</a:t>
            </a:fld>
            <a:endParaRPr lang="en-US"/>
          </a:p>
        </p:txBody>
      </p:sp>
      <p:sp>
        <p:nvSpPr>
          <p:cNvPr id="8" name="Rectángulo 7">
            <a:extLst>
              <a:ext uri="{FF2B5EF4-FFF2-40B4-BE49-F238E27FC236}">
                <a16:creationId xmlns:a16="http://schemas.microsoft.com/office/drawing/2014/main" id="{FCE7AD32-81E3-B362-8E89-8F923FC5D7E3}"/>
              </a:ext>
            </a:extLst>
          </p:cNvPr>
          <p:cNvSpPr/>
          <p:nvPr userDrawn="1"/>
        </p:nvSpPr>
        <p:spPr>
          <a:xfrm>
            <a:off x="0" y="5828265"/>
            <a:ext cx="12192000" cy="1029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v</a:t>
            </a:r>
          </a:p>
        </p:txBody>
      </p:sp>
      <p:pic>
        <p:nvPicPr>
          <p:cNvPr id="7" name="Imagen 6" descr="Interfaz de usuario gráfica, Aplicación&#10;&#10;Descripción generada automáticamente">
            <a:extLst>
              <a:ext uri="{FF2B5EF4-FFF2-40B4-BE49-F238E27FC236}">
                <a16:creationId xmlns:a16="http://schemas.microsoft.com/office/drawing/2014/main" id="{CA8E3AC7-E99C-9926-746F-30102DE0C05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00852" y="5873509"/>
            <a:ext cx="4390297" cy="984491"/>
          </a:xfrm>
          <a:prstGeom prst="rect">
            <a:avLst/>
          </a:prstGeom>
        </p:spPr>
      </p:pic>
    </p:spTree>
    <p:extLst>
      <p:ext uri="{BB962C8B-B14F-4D97-AF65-F5344CB8AC3E}">
        <p14:creationId xmlns:p14="http://schemas.microsoft.com/office/powerpoint/2010/main" val="571193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svg"/><Relationship Id="rId7" Type="http://schemas.openxmlformats.org/officeDocument/2006/relationships/diagramColors" Target="../diagrams/colors2.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svg"/><Relationship Id="rId7" Type="http://schemas.openxmlformats.org/officeDocument/2006/relationships/diagramColors" Target="../diagrams/colors3.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svg"/></Relationships>
</file>

<file path=ppt/slides/_rels/slide4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svg"/><Relationship Id="rId7" Type="http://schemas.openxmlformats.org/officeDocument/2006/relationships/diagramColors" Target="../diagrams/colors1.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BF03D2-4996-E587-963C-C4C81EA122AB}"/>
              </a:ext>
            </a:extLst>
          </p:cNvPr>
          <p:cNvSpPr/>
          <p:nvPr/>
        </p:nvSpPr>
        <p:spPr>
          <a:xfrm>
            <a:off x="2711302" y="3886200"/>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DF7BF7A-0CBF-DADD-2A2C-134EA077A47A}"/>
              </a:ext>
            </a:extLst>
          </p:cNvPr>
          <p:cNvSpPr txBox="1"/>
          <p:nvPr/>
        </p:nvSpPr>
        <p:spPr>
          <a:xfrm>
            <a:off x="2711301" y="2360428"/>
            <a:ext cx="5699051" cy="1446550"/>
          </a:xfrm>
          <a:prstGeom prst="rect">
            <a:avLst/>
          </a:prstGeom>
          <a:noFill/>
        </p:spPr>
        <p:txBody>
          <a:bodyPr wrap="square" rtlCol="0">
            <a:spAutoFit/>
          </a:bodyPr>
          <a:lstStyle/>
          <a:p>
            <a:r>
              <a:rPr lang="es-ES" sz="4400" b="1" spc="-300" dirty="0">
                <a:latin typeface="Century Schoolbook" panose="02040604050505020304" pitchFamily="18" charset="0"/>
              </a:rPr>
              <a:t>Por una educación</a:t>
            </a:r>
          </a:p>
          <a:p>
            <a:r>
              <a:rPr lang="es-ES" sz="4400" b="1" spc="-300" dirty="0">
                <a:latin typeface="Century Schoolbook" panose="02040604050505020304" pitchFamily="18" charset="0"/>
              </a:rPr>
              <a:t>que restaure la</a:t>
            </a:r>
            <a:endParaRPr lang="en-US" sz="4400" b="1" spc="-300" dirty="0">
              <a:latin typeface="Century Schoolbook" panose="02040604050505020304" pitchFamily="18" charset="0"/>
            </a:endParaRPr>
          </a:p>
        </p:txBody>
      </p:sp>
      <p:sp>
        <p:nvSpPr>
          <p:cNvPr id="10" name="TextBox 9">
            <a:extLst>
              <a:ext uri="{FF2B5EF4-FFF2-40B4-BE49-F238E27FC236}">
                <a16:creationId xmlns:a16="http://schemas.microsoft.com/office/drawing/2014/main" id="{3EF64AEC-F985-F061-6688-D1F7766C9C49}"/>
              </a:ext>
            </a:extLst>
          </p:cNvPr>
          <p:cNvSpPr txBox="1"/>
          <p:nvPr/>
        </p:nvSpPr>
        <p:spPr>
          <a:xfrm>
            <a:off x="2711301" y="3865786"/>
            <a:ext cx="6549657" cy="923330"/>
          </a:xfrm>
          <a:prstGeom prst="rect">
            <a:avLst/>
          </a:prstGeom>
          <a:noFill/>
        </p:spPr>
        <p:txBody>
          <a:bodyPr wrap="square" rtlCol="0">
            <a:spAutoFit/>
          </a:bodyPr>
          <a:lstStyle/>
          <a:p>
            <a:r>
              <a:rPr lang="es-ES" sz="5400" b="1" dirty="0">
                <a:solidFill>
                  <a:schemeClr val="bg1"/>
                </a:solidFill>
                <a:latin typeface="Century Schoolbook" panose="02040604050505020304" pitchFamily="18" charset="0"/>
              </a:rPr>
              <a:t>dignidad humana</a:t>
            </a:r>
            <a:endParaRPr lang="en-US" sz="5400" b="1" dirty="0">
              <a:solidFill>
                <a:schemeClr val="bg1"/>
              </a:solidFill>
              <a:latin typeface="Century Schoolbook" panose="02040604050505020304" pitchFamily="18" charset="0"/>
            </a:endParaRPr>
          </a:p>
        </p:txBody>
      </p:sp>
      <p:pic>
        <p:nvPicPr>
          <p:cNvPr id="5" name="Graphic 4">
            <a:extLst>
              <a:ext uri="{FF2B5EF4-FFF2-40B4-BE49-F238E27FC236}">
                <a16:creationId xmlns:a16="http://schemas.microsoft.com/office/drawing/2014/main" id="{C9A18BA8-829B-E5C3-3743-C1AED5C440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69979" y="487109"/>
            <a:ext cx="1652042" cy="1110955"/>
          </a:xfrm>
          <a:prstGeom prst="rect">
            <a:avLst/>
          </a:prstGeom>
        </p:spPr>
      </p:pic>
    </p:spTree>
    <p:extLst>
      <p:ext uri="{BB962C8B-B14F-4D97-AF65-F5344CB8AC3E}">
        <p14:creationId xmlns:p14="http://schemas.microsoft.com/office/powerpoint/2010/main" val="4207529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1">
            <a:extLst>
              <a:ext uri="{FF2B5EF4-FFF2-40B4-BE49-F238E27FC236}">
                <a16:creationId xmlns:a16="http://schemas.microsoft.com/office/drawing/2014/main" id="{5C8C8ED2-7C67-A55A-5F97-C9EBFFFD05EC}"/>
              </a:ext>
            </a:extLst>
          </p:cNvPr>
          <p:cNvSpPr txBox="1"/>
          <p:nvPr/>
        </p:nvSpPr>
        <p:spPr>
          <a:xfrm>
            <a:off x="1232452" y="2028616"/>
            <a:ext cx="9727095" cy="2800767"/>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MX" sz="4400" b="1" dirty="0">
                <a:latin typeface="Gill Sans MT" panose="020B0502020104020203" pitchFamily="34" charset="0"/>
              </a:rPr>
              <a:t>MARCO PEDAGÓGICO DEL MODELO ETNOEDUCATIVO PARA COMUNIDADES NEGRAS DEL PACÍFICO COLOMBIANO </a:t>
            </a:r>
            <a:endParaRPr lang="en-US" sz="4400" b="1" dirty="0">
              <a:latin typeface="Gill Sans MT" panose="020B0502020104020203" pitchFamily="34" charset="0"/>
            </a:endParaRPr>
          </a:p>
        </p:txBody>
      </p:sp>
    </p:spTree>
    <p:extLst>
      <p:ext uri="{BB962C8B-B14F-4D97-AF65-F5344CB8AC3E}">
        <p14:creationId xmlns:p14="http://schemas.microsoft.com/office/powerpoint/2010/main" val="4113456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8E41690D-C0E8-C5B0-24BE-19DC88C68D11}"/>
              </a:ext>
            </a:extLst>
          </p:cNvPr>
          <p:cNvSpPr>
            <a:spLocks noGrp="1"/>
          </p:cNvSpPr>
          <p:nvPr/>
        </p:nvSpPr>
        <p:spPr>
          <a:xfrm>
            <a:off x="4903305" y="507077"/>
            <a:ext cx="6693272" cy="582888"/>
          </a:xfrm>
          <a:prstGeom prst="rect">
            <a:avLst/>
          </a:prstGeom>
        </p:spPr>
        <p:txBody>
          <a:bodyPr vert="horz" lIns="91440" tIns="45720" rIns="91440" bIns="45720" rtlCol="0" anchor="b">
            <a:normAutofit fontScale="60000" lnSpcReduction="20000"/>
          </a:bodyPr>
          <a:lstStyle>
            <a:lvl1pPr algn="l" defTabSz="914400" rtl="0" eaLnBrk="1" latinLnBrk="0" hangingPunct="1">
              <a:lnSpc>
                <a:spcPct val="90000"/>
              </a:lnSpc>
              <a:spcBef>
                <a:spcPct val="0"/>
              </a:spcBef>
              <a:buNone/>
              <a:defRPr sz="6000" kern="1200">
                <a:solidFill>
                  <a:schemeClr val="accent4"/>
                </a:solidFill>
                <a:latin typeface="+mj-lt"/>
                <a:ea typeface="+mj-ea"/>
                <a:cs typeface="+mj-cs"/>
              </a:defRPr>
            </a:lvl1pPr>
          </a:lstStyle>
          <a:p>
            <a:r>
              <a:rPr lang="es-MX" b="1" dirty="0">
                <a:solidFill>
                  <a:schemeClr val="tx1"/>
                </a:solidFill>
                <a:latin typeface="Gill Sans MT" panose="020B0502020104020203" pitchFamily="34" charset="0"/>
              </a:rPr>
              <a:t>¿Qué es el marco pedagógico?</a:t>
            </a:r>
            <a:endParaRPr lang="en-US" b="1" dirty="0">
              <a:solidFill>
                <a:schemeClr val="tx1"/>
              </a:solidFill>
              <a:latin typeface="Gill Sans MT" panose="020B0502020104020203" pitchFamily="34" charset="0"/>
            </a:endParaRPr>
          </a:p>
        </p:txBody>
      </p:sp>
      <p:pic>
        <p:nvPicPr>
          <p:cNvPr id="6" name="Picture 5">
            <a:extLst>
              <a:ext uri="{FF2B5EF4-FFF2-40B4-BE49-F238E27FC236}">
                <a16:creationId xmlns:a16="http://schemas.microsoft.com/office/drawing/2014/main" id="{446DB248-165E-B0E8-A0AD-B99F518170E8}"/>
              </a:ext>
            </a:extLst>
          </p:cNvPr>
          <p:cNvPicPr>
            <a:picLocks noChangeAspect="1"/>
          </p:cNvPicPr>
          <p:nvPr/>
        </p:nvPicPr>
        <p:blipFill rotWithShape="1">
          <a:blip r:embed="rId4"/>
          <a:srcRect l="20907" t="26667" r="5352" b="22253"/>
          <a:stretch/>
        </p:blipFill>
        <p:spPr>
          <a:xfrm>
            <a:off x="1284109" y="1503970"/>
            <a:ext cx="9824159" cy="3827954"/>
          </a:xfrm>
          <a:prstGeom prst="rect">
            <a:avLst/>
          </a:prstGeom>
        </p:spPr>
      </p:pic>
    </p:spTree>
    <p:extLst>
      <p:ext uri="{BB962C8B-B14F-4D97-AF65-F5344CB8AC3E}">
        <p14:creationId xmlns:p14="http://schemas.microsoft.com/office/powerpoint/2010/main" val="2026370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26935187-775C-7068-D07F-77375B27A87A}"/>
              </a:ext>
            </a:extLst>
          </p:cNvPr>
          <p:cNvSpPr>
            <a:spLocks noGrp="1"/>
          </p:cNvSpPr>
          <p:nvPr/>
        </p:nvSpPr>
        <p:spPr>
          <a:xfrm>
            <a:off x="5744771" y="632627"/>
            <a:ext cx="6325309" cy="10947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2800" b="1" dirty="0">
                <a:solidFill>
                  <a:schemeClr val="tx1"/>
                </a:solidFill>
                <a:latin typeface="Gill Sans MT" panose="020B0502020104020203" pitchFamily="34" charset="0"/>
              </a:rPr>
              <a:t>Fundamento pedagógico del MEF</a:t>
            </a:r>
            <a:br>
              <a:rPr lang="es-CO" sz="2800" b="1" dirty="0">
                <a:solidFill>
                  <a:schemeClr val="tx1"/>
                </a:solidFill>
                <a:latin typeface="Gill Sans MT" panose="020B0502020104020203" pitchFamily="34" charset="0"/>
              </a:rPr>
            </a:br>
            <a:r>
              <a:rPr lang="es-CO" sz="2800" b="1" dirty="0">
                <a:solidFill>
                  <a:schemeClr val="tx1"/>
                </a:solidFill>
                <a:latin typeface="Gill Sans MT" panose="020B0502020104020203" pitchFamily="34" charset="0"/>
              </a:rPr>
              <a:t>Aprendizaje Significativo</a:t>
            </a:r>
          </a:p>
        </p:txBody>
      </p:sp>
      <p:sp>
        <p:nvSpPr>
          <p:cNvPr id="5" name="Content Placeholder 2">
            <a:extLst>
              <a:ext uri="{FF2B5EF4-FFF2-40B4-BE49-F238E27FC236}">
                <a16:creationId xmlns:a16="http://schemas.microsoft.com/office/drawing/2014/main" id="{39655A8A-459C-B09C-2D55-4CFCFCF7FE3D}"/>
              </a:ext>
            </a:extLst>
          </p:cNvPr>
          <p:cNvSpPr>
            <a:spLocks noGrp="1"/>
          </p:cNvSpPr>
          <p:nvPr/>
        </p:nvSpPr>
        <p:spPr>
          <a:xfrm>
            <a:off x="864343" y="1797944"/>
            <a:ext cx="10683902" cy="26840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2000" dirty="0">
                <a:latin typeface="Gill Sans MT" panose="020B0502020104020203" pitchFamily="34" charset="0"/>
              </a:rPr>
              <a:t>El Aprendizaje Significativo es un fundamento pedagógico que, a través de diversos aportes teóricos realizados por autores como </a:t>
            </a:r>
            <a:r>
              <a:rPr lang="es-MX" sz="2000" dirty="0" err="1">
                <a:latin typeface="Gill Sans MT" panose="020B0502020104020203" pitchFamily="34" charset="0"/>
              </a:rPr>
              <a:t>Novack</a:t>
            </a:r>
            <a:r>
              <a:rPr lang="es-MX" sz="2000" dirty="0">
                <a:latin typeface="Gill Sans MT" panose="020B0502020104020203" pitchFamily="34" charset="0"/>
              </a:rPr>
              <a:t>, Ausubel o Vygotsky, caracteriza al Modelo afro por generar sentido y construir conocimientos perdurables en los estudiantes mediante múltiples estrategias. </a:t>
            </a:r>
          </a:p>
          <a:p>
            <a:pPr algn="just"/>
            <a:endParaRPr lang="es-MX" sz="2000" dirty="0">
              <a:latin typeface="Gill Sans MT" panose="020B0502020104020203" pitchFamily="34" charset="0"/>
            </a:endParaRPr>
          </a:p>
          <a:p>
            <a:pPr algn="just"/>
            <a:r>
              <a:rPr lang="es-MX" sz="2000" dirty="0">
                <a:latin typeface="Gill Sans MT" panose="020B0502020104020203" pitchFamily="34" charset="0"/>
              </a:rPr>
              <a:t>Utilizar el Aprendizaje Significativo como base pedagógica del Modelo permite diseñar estrategias didácticas y metodológicas en las cuales sea posible alcanzar la resolución de problemas con los estudiantes desde conocimientos duraderos, realmente aplicables ante diferentes situaciones contextuales.</a:t>
            </a:r>
          </a:p>
          <a:p>
            <a:pPr marL="0" indent="0" algn="just">
              <a:buNone/>
            </a:pPr>
            <a:endParaRPr lang="es-MX" sz="2000" dirty="0">
              <a:latin typeface="Gill Sans MT" panose="020B0502020104020203" pitchFamily="34" charset="0"/>
            </a:endParaRPr>
          </a:p>
          <a:p>
            <a:pPr algn="just"/>
            <a:r>
              <a:rPr lang="es-MX" sz="2000" dirty="0">
                <a:latin typeface="Gill Sans MT" panose="020B0502020104020203" pitchFamily="34" charset="0"/>
              </a:rPr>
              <a:t>Los estudiantes aprenden cuando logran vincular sus experiencias de vida (saberes previos) con los conocimientos que se enseñan en el Modelo, de esta manera potencian la asimilación de la nueva información que conduce al desarrollo de competencias</a:t>
            </a:r>
            <a:endParaRPr lang="es-CO" sz="2000" dirty="0">
              <a:latin typeface="Gill Sans MT" panose="020B0502020104020203" pitchFamily="34" charset="0"/>
            </a:endParaRPr>
          </a:p>
        </p:txBody>
      </p:sp>
    </p:spTree>
    <p:extLst>
      <p:ext uri="{BB962C8B-B14F-4D97-AF65-F5344CB8AC3E}">
        <p14:creationId xmlns:p14="http://schemas.microsoft.com/office/powerpoint/2010/main" val="2613781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CCE06B0A-E8B2-7200-FC7B-2F18A4D483BF}"/>
              </a:ext>
            </a:extLst>
          </p:cNvPr>
          <p:cNvSpPr>
            <a:spLocks noGrp="1"/>
          </p:cNvSpPr>
          <p:nvPr/>
        </p:nvSpPr>
        <p:spPr>
          <a:xfrm>
            <a:off x="4484370" y="583284"/>
            <a:ext cx="8229600" cy="683461"/>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r>
              <a:rPr lang="es-MX" sz="2400" b="1" dirty="0">
                <a:solidFill>
                  <a:schemeClr val="tx2">
                    <a:lumMod val="75000"/>
                    <a:lumOff val="25000"/>
                  </a:schemeClr>
                </a:solidFill>
              </a:rPr>
              <a:t>¿Cuáles son las Condiciones para que se dé un aprendizaje significativo en el desarrollo del Modelo?</a:t>
            </a:r>
            <a:endParaRPr lang="es-CO" sz="2400" b="1" dirty="0">
              <a:solidFill>
                <a:schemeClr val="tx2">
                  <a:lumMod val="75000"/>
                  <a:lumOff val="25000"/>
                </a:schemeClr>
              </a:solidFill>
            </a:endParaRPr>
          </a:p>
        </p:txBody>
      </p:sp>
      <p:graphicFrame>
        <p:nvGraphicFramePr>
          <p:cNvPr id="5" name="Diagram 4">
            <a:extLst>
              <a:ext uri="{FF2B5EF4-FFF2-40B4-BE49-F238E27FC236}">
                <a16:creationId xmlns:a16="http://schemas.microsoft.com/office/drawing/2014/main" id="{1E00EB41-61B6-1631-5991-5901C94EA535}"/>
              </a:ext>
            </a:extLst>
          </p:cNvPr>
          <p:cNvGraphicFramePr/>
          <p:nvPr>
            <p:extLst>
              <p:ext uri="{D42A27DB-BD31-4B8C-83A1-F6EECF244321}">
                <p14:modId xmlns:p14="http://schemas.microsoft.com/office/powerpoint/2010/main" val="2861786686"/>
              </p:ext>
            </p:extLst>
          </p:nvPr>
        </p:nvGraphicFramePr>
        <p:xfrm>
          <a:off x="2530929" y="1397000"/>
          <a:ext cx="7813221" cy="4638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58992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extBox 6">
            <a:extLst>
              <a:ext uri="{FF2B5EF4-FFF2-40B4-BE49-F238E27FC236}">
                <a16:creationId xmlns:a16="http://schemas.microsoft.com/office/drawing/2014/main" id="{E7370E86-9F50-4702-84EA-0DFE9B9A68A5}"/>
              </a:ext>
            </a:extLst>
          </p:cNvPr>
          <p:cNvSpPr txBox="1"/>
          <p:nvPr/>
        </p:nvSpPr>
        <p:spPr>
          <a:xfrm>
            <a:off x="5034642" y="507077"/>
            <a:ext cx="6923315" cy="1077218"/>
          </a:xfrm>
          <a:prstGeom prst="rect">
            <a:avLst/>
          </a:prstGeom>
          <a:noFill/>
        </p:spPr>
        <p:txBody>
          <a:bodyPr wrap="square">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s-CO" sz="3200" b="1" dirty="0">
                <a:latin typeface="Calibri" panose="020F0502020204030204" pitchFamily="34" charset="0"/>
                <a:ea typeface="Calibri" panose="020F0502020204030204" pitchFamily="34" charset="0"/>
                <a:cs typeface="Times New Roman" panose="02020603050405020304" pitchFamily="18" charset="0"/>
              </a:rPr>
              <a:t>Características del aprendizaje significativo en las Guías del Modelo</a:t>
            </a:r>
          </a:p>
        </p:txBody>
      </p:sp>
      <p:graphicFrame>
        <p:nvGraphicFramePr>
          <p:cNvPr id="5" name="Diagram 4">
            <a:extLst>
              <a:ext uri="{FF2B5EF4-FFF2-40B4-BE49-F238E27FC236}">
                <a16:creationId xmlns:a16="http://schemas.microsoft.com/office/drawing/2014/main" id="{C109CE8E-F246-7C12-3895-B798CD4C0E96}"/>
              </a:ext>
            </a:extLst>
          </p:cNvPr>
          <p:cNvGraphicFramePr/>
          <p:nvPr>
            <p:extLst>
              <p:ext uri="{D42A27DB-BD31-4B8C-83A1-F6EECF244321}">
                <p14:modId xmlns:p14="http://schemas.microsoft.com/office/powerpoint/2010/main" val="2562683495"/>
              </p:ext>
            </p:extLst>
          </p:nvPr>
        </p:nvGraphicFramePr>
        <p:xfrm>
          <a:off x="1294744" y="1784508"/>
          <a:ext cx="9997440" cy="40209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76593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89E87168-B017-E915-00DE-48931E70DB4E}"/>
              </a:ext>
            </a:extLst>
          </p:cNvPr>
          <p:cNvPicPr>
            <a:picLocks noChangeAspect="1"/>
          </p:cNvPicPr>
          <p:nvPr/>
        </p:nvPicPr>
        <p:blipFill rotWithShape="1">
          <a:blip r:embed="rId4"/>
          <a:srcRect l="30563" t="17843" r="7750" b="26662"/>
          <a:stretch/>
        </p:blipFill>
        <p:spPr>
          <a:xfrm>
            <a:off x="1185108" y="1402195"/>
            <a:ext cx="8873292" cy="4490184"/>
          </a:xfrm>
          <a:prstGeom prst="rect">
            <a:avLst/>
          </a:prstGeom>
        </p:spPr>
      </p:pic>
    </p:spTree>
    <p:extLst>
      <p:ext uri="{BB962C8B-B14F-4D97-AF65-F5344CB8AC3E}">
        <p14:creationId xmlns:p14="http://schemas.microsoft.com/office/powerpoint/2010/main" val="2063692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3">
            <a:extLst>
              <a:ext uri="{FF2B5EF4-FFF2-40B4-BE49-F238E27FC236}">
                <a16:creationId xmlns:a16="http://schemas.microsoft.com/office/drawing/2014/main" id="{3472A19E-DC9C-0A9C-AEAD-4B2A8B2C53D6}"/>
              </a:ext>
            </a:extLst>
          </p:cNvPr>
          <p:cNvSpPr txBox="1"/>
          <p:nvPr/>
        </p:nvSpPr>
        <p:spPr>
          <a:xfrm>
            <a:off x="375284" y="1419951"/>
            <a:ext cx="11671935" cy="6740307"/>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buFont typeface="Arial" panose="020B0604020202020204" pitchFamily="34" charset="0"/>
              <a:buChar char="•"/>
            </a:pPr>
            <a:r>
              <a:rPr lang="es-MX" b="1" dirty="0">
                <a:latin typeface="Gill Sans MT" panose="020B0502020104020203" pitchFamily="34" charset="0"/>
              </a:rPr>
              <a:t>Núcleos de formación: </a:t>
            </a:r>
            <a:r>
              <a:rPr lang="es-MX" dirty="0">
                <a:latin typeface="Gill Sans MT" panose="020B0502020104020203" pitchFamily="34" charset="0"/>
              </a:rPr>
              <a:t>Articulan diferentes áreas del saber, reuniendo perspectivas diverso entorno a los aprendizajes, sin embargo, en cada uno existe un área que sirve como hilo conductor. </a:t>
            </a:r>
          </a:p>
          <a:p>
            <a:pPr marL="285750" indent="-285750">
              <a:buFont typeface="Arial" panose="020B0604020202020204" pitchFamily="34" charset="0"/>
              <a:buChar char="•"/>
            </a:pPr>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Escenarios: </a:t>
            </a:r>
            <a:r>
              <a:rPr lang="es-MX" dirty="0">
                <a:latin typeface="Gill Sans MT" panose="020B0502020104020203" pitchFamily="34" charset="0"/>
              </a:rPr>
              <a:t>Cada núcleo está dividido en escenarios, cuyo propósito es contribuir a la organización del desarrollo del mismo. </a:t>
            </a:r>
          </a:p>
          <a:p>
            <a:pPr algn="just"/>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Aprendizajes esperados: </a:t>
            </a:r>
            <a:r>
              <a:rPr lang="es-MX" dirty="0">
                <a:latin typeface="Gill Sans MT" panose="020B0502020104020203" pitchFamily="34" charset="0"/>
              </a:rPr>
              <a:t>Hace referencia a lo que se espera aprendan los estudiantes en términos de; Sentir, conocer y hacer. Estos aprendizajes constituyen un referente para la evaluación de los mismos. </a:t>
            </a:r>
          </a:p>
          <a:p>
            <a:pPr algn="just"/>
            <a:endParaRPr lang="es-MX" b="1"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Propósitos de la unidad: </a:t>
            </a:r>
            <a:r>
              <a:rPr lang="es-MX" dirty="0">
                <a:latin typeface="Gill Sans MT" panose="020B0502020104020203" pitchFamily="34" charset="0"/>
              </a:rPr>
              <a:t>Hace referencia a los conocimientos y competencias, que se espera adquiera y desarrolle el estudiante.  A través del desarrollo de las guías. (Es importante resaltar que las unidades están constituidas por varias guías)</a:t>
            </a:r>
          </a:p>
          <a:p>
            <a:pPr algn="just"/>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Indicadores: </a:t>
            </a:r>
            <a:r>
              <a:rPr lang="es-MX" dirty="0">
                <a:latin typeface="Gill Sans MT" panose="020B0502020104020203" pitchFamily="34" charset="0"/>
              </a:rPr>
              <a:t>indican con precisión los aspectos concretos del aprendizaje que se esperan logre el estudiante, como resultado del desarrollo de cada una de las guías de trabajo. </a:t>
            </a:r>
          </a:p>
          <a:p>
            <a:pPr algn="just"/>
            <a:endParaRPr lang="es-MX"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buFont typeface="Arial" panose="020B0604020202020204" pitchFamily="34" charset="0"/>
              <a:buChar char="•"/>
            </a:pPr>
            <a:endParaRPr lang="es-MX" dirty="0"/>
          </a:p>
          <a:p>
            <a:pPr marL="285750" indent="-285750">
              <a:buFont typeface="Arial" panose="020B0604020202020204" pitchFamily="34" charset="0"/>
              <a:buChar char="•"/>
            </a:pPr>
            <a:endParaRPr lang="es-MX" dirty="0"/>
          </a:p>
          <a:p>
            <a:endParaRPr lang="es-MX" dirty="0"/>
          </a:p>
          <a:p>
            <a:endParaRPr lang="es-MX" dirty="0"/>
          </a:p>
          <a:p>
            <a:endParaRPr lang="en-US" dirty="0"/>
          </a:p>
        </p:txBody>
      </p:sp>
    </p:spTree>
    <p:extLst>
      <p:ext uri="{BB962C8B-B14F-4D97-AF65-F5344CB8AC3E}">
        <p14:creationId xmlns:p14="http://schemas.microsoft.com/office/powerpoint/2010/main" val="592689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0646067D-FD9C-16DF-7614-15F6011AA8DF}"/>
              </a:ext>
            </a:extLst>
          </p:cNvPr>
          <p:cNvPicPr>
            <a:picLocks noChangeAspect="1"/>
          </p:cNvPicPr>
          <p:nvPr/>
        </p:nvPicPr>
        <p:blipFill rotWithShape="1">
          <a:blip r:embed="rId4"/>
          <a:srcRect l="24094" t="15833" r="8500" b="26333"/>
          <a:stretch/>
        </p:blipFill>
        <p:spPr>
          <a:xfrm>
            <a:off x="1474469" y="1085851"/>
            <a:ext cx="9786798" cy="4723253"/>
          </a:xfrm>
          <a:prstGeom prst="rect">
            <a:avLst/>
          </a:prstGeom>
        </p:spPr>
      </p:pic>
    </p:spTree>
    <p:extLst>
      <p:ext uri="{BB962C8B-B14F-4D97-AF65-F5344CB8AC3E}">
        <p14:creationId xmlns:p14="http://schemas.microsoft.com/office/powerpoint/2010/main" val="931171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3">
            <a:extLst>
              <a:ext uri="{FF2B5EF4-FFF2-40B4-BE49-F238E27FC236}">
                <a16:creationId xmlns:a16="http://schemas.microsoft.com/office/drawing/2014/main" id="{A41F03FA-9E9C-8904-1B50-B9F348A35585}"/>
              </a:ext>
            </a:extLst>
          </p:cNvPr>
          <p:cNvPicPr>
            <a:picLocks noChangeAspect="1"/>
          </p:cNvPicPr>
          <p:nvPr/>
        </p:nvPicPr>
        <p:blipFill rotWithShape="1">
          <a:blip r:embed="rId4"/>
          <a:srcRect t="7651" r="1957" b="18161"/>
          <a:stretch/>
        </p:blipFill>
        <p:spPr>
          <a:xfrm>
            <a:off x="1245705" y="1315278"/>
            <a:ext cx="9700590" cy="4227444"/>
          </a:xfrm>
          <a:prstGeom prst="rect">
            <a:avLst/>
          </a:prstGeom>
        </p:spPr>
      </p:pic>
    </p:spTree>
    <p:extLst>
      <p:ext uri="{BB962C8B-B14F-4D97-AF65-F5344CB8AC3E}">
        <p14:creationId xmlns:p14="http://schemas.microsoft.com/office/powerpoint/2010/main" val="4242517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217EE0A8-31D3-24E6-2AE0-3B59B8D6DF09}"/>
              </a:ext>
            </a:extLst>
          </p:cNvPr>
          <p:cNvPicPr>
            <a:picLocks noChangeAspect="1"/>
          </p:cNvPicPr>
          <p:nvPr/>
        </p:nvPicPr>
        <p:blipFill rotWithShape="1">
          <a:blip r:embed="rId4"/>
          <a:srcRect l="30094" t="17334" r="5407" b="23500"/>
          <a:stretch/>
        </p:blipFill>
        <p:spPr>
          <a:xfrm>
            <a:off x="595422" y="1228725"/>
            <a:ext cx="8948627" cy="4617387"/>
          </a:xfrm>
          <a:prstGeom prst="rect">
            <a:avLst/>
          </a:prstGeom>
        </p:spPr>
      </p:pic>
    </p:spTree>
    <p:extLst>
      <p:ext uri="{BB962C8B-B14F-4D97-AF65-F5344CB8AC3E}">
        <p14:creationId xmlns:p14="http://schemas.microsoft.com/office/powerpoint/2010/main" val="1552084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r>
              <a:rPr lang="es-ES" sz="1600" b="1" spc="-150" dirty="0">
                <a:solidFill>
                  <a:schemeClr val="tx1">
                    <a:lumMod val="50000"/>
                    <a:lumOff val="50000"/>
                  </a:schemeClr>
                </a:solidFill>
                <a:latin typeface="Century Schoolbook" panose="02040604050505020304" pitchFamily="18" charset="0"/>
              </a:rPr>
              <a:t>Por una educación</a:t>
            </a:r>
          </a:p>
          <a:p>
            <a:r>
              <a:rPr lang="es-ES" sz="1600" b="1" spc="-150" dirty="0">
                <a:solidFill>
                  <a:schemeClr val="tx1">
                    <a:lumMod val="50000"/>
                    <a:lumOff val="50000"/>
                  </a:schemeClr>
                </a:solidFill>
                <a:latin typeface="Century Schoolbook" panose="02040604050505020304" pitchFamily="18" charset="0"/>
              </a:rPr>
              <a:t>que restaure la dignidad humana</a:t>
            </a:r>
            <a:endParaRPr lang="en-US" sz="1600" b="1" spc="-150" dirty="0">
              <a:solidFill>
                <a:schemeClr val="tx1">
                  <a:lumMod val="50000"/>
                  <a:lumOff val="50000"/>
                </a:schemeClr>
              </a:solidFill>
              <a:latin typeface="Century Schoolbook" panose="02040604050505020304" pitchFamily="18" charset="0"/>
            </a:endParaRPr>
          </a:p>
        </p:txBody>
      </p:sp>
      <p:sp>
        <p:nvSpPr>
          <p:cNvPr id="4" name="Rectangle 3">
            <a:extLst>
              <a:ext uri="{FF2B5EF4-FFF2-40B4-BE49-F238E27FC236}">
                <a16:creationId xmlns:a16="http://schemas.microsoft.com/office/drawing/2014/main" id="{1A2B5137-3F73-130D-9BB2-BFC5E34CCD7C}"/>
              </a:ext>
            </a:extLst>
          </p:cNvPr>
          <p:cNvSpPr/>
          <p:nvPr/>
        </p:nvSpPr>
        <p:spPr>
          <a:xfrm>
            <a:off x="3527461" y="4289031"/>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14CF81E-5882-AD72-1214-8ED7297D416F}"/>
              </a:ext>
            </a:extLst>
          </p:cNvPr>
          <p:cNvSpPr txBox="1"/>
          <p:nvPr/>
        </p:nvSpPr>
        <p:spPr>
          <a:xfrm>
            <a:off x="3494802" y="2621760"/>
            <a:ext cx="5699051" cy="1200329"/>
          </a:xfrm>
          <a:prstGeom prst="rect">
            <a:avLst/>
          </a:prstGeom>
          <a:noFill/>
        </p:spPr>
        <p:txBody>
          <a:bodyPr wrap="square" rtlCol="0">
            <a:spAutoFit/>
          </a:bodyPr>
          <a:lstStyle/>
          <a:p>
            <a:r>
              <a:rPr lang="es-CO" sz="2400" b="1" spc="-300" dirty="0">
                <a:latin typeface="Century Schoolbook" panose="02040604050505020304" pitchFamily="18" charset="0"/>
              </a:rPr>
              <a:t>Arando la Educación, atención a población joven, adulta y personas mayores en proceso de reincorporación y comunidad aledaña. </a:t>
            </a:r>
          </a:p>
        </p:txBody>
      </p:sp>
      <p:sp>
        <p:nvSpPr>
          <p:cNvPr id="6" name="TextBox 5">
            <a:extLst>
              <a:ext uri="{FF2B5EF4-FFF2-40B4-BE49-F238E27FC236}">
                <a16:creationId xmlns:a16="http://schemas.microsoft.com/office/drawing/2014/main" id="{BA7ED5BC-9A0A-FF04-6A00-30C296781A9B}"/>
              </a:ext>
            </a:extLst>
          </p:cNvPr>
          <p:cNvSpPr txBox="1"/>
          <p:nvPr/>
        </p:nvSpPr>
        <p:spPr>
          <a:xfrm>
            <a:off x="3527460" y="4268617"/>
            <a:ext cx="6549657" cy="830997"/>
          </a:xfrm>
          <a:prstGeom prst="rect">
            <a:avLst/>
          </a:prstGeom>
          <a:noFill/>
        </p:spPr>
        <p:txBody>
          <a:bodyPr wrap="square" rtlCol="0">
            <a:spAutoFit/>
          </a:bodyPr>
          <a:lstStyle/>
          <a:p>
            <a:r>
              <a:rPr lang="es-CO" sz="2400" dirty="0">
                <a:solidFill>
                  <a:schemeClr val="bg1"/>
                </a:solidFill>
                <a:latin typeface="Helvetica" pitchFamily="2" charset="0"/>
              </a:rPr>
              <a:t>Convenio de Cooperación CO1.PCCNTR.6349528 MEN – NRC 2024</a:t>
            </a:r>
            <a:endParaRPr lang="en-US" sz="24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21406811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7002562B-4517-529C-7BBD-33091BDA1667}"/>
              </a:ext>
            </a:extLst>
          </p:cNvPr>
          <p:cNvPicPr>
            <a:picLocks noChangeAspect="1"/>
          </p:cNvPicPr>
          <p:nvPr/>
        </p:nvPicPr>
        <p:blipFill>
          <a:blip r:embed="rId4"/>
          <a:stretch>
            <a:fillRect/>
          </a:stretch>
        </p:blipFill>
        <p:spPr>
          <a:xfrm>
            <a:off x="1327020" y="1039962"/>
            <a:ext cx="9737220" cy="4877896"/>
          </a:xfrm>
          <a:prstGeom prst="rect">
            <a:avLst/>
          </a:prstGeom>
        </p:spPr>
      </p:pic>
    </p:spTree>
    <p:extLst>
      <p:ext uri="{BB962C8B-B14F-4D97-AF65-F5344CB8AC3E}">
        <p14:creationId xmlns:p14="http://schemas.microsoft.com/office/powerpoint/2010/main" val="70804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EBE8114B-1BA9-C16F-DE99-FCFD4E3BC5B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1200149" y="961188"/>
            <a:ext cx="9795511" cy="4937543"/>
          </a:xfrm>
          <a:prstGeom prst="rect">
            <a:avLst/>
          </a:prstGeom>
          <a:ln>
            <a:noFill/>
          </a:ln>
          <a:effectLst>
            <a:softEdge rad="112500"/>
          </a:effectLst>
        </p:spPr>
      </p:pic>
    </p:spTree>
    <p:extLst>
      <p:ext uri="{BB962C8B-B14F-4D97-AF65-F5344CB8AC3E}">
        <p14:creationId xmlns:p14="http://schemas.microsoft.com/office/powerpoint/2010/main" val="3281800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5">
            <a:extLst>
              <a:ext uri="{FF2B5EF4-FFF2-40B4-BE49-F238E27FC236}">
                <a16:creationId xmlns:a16="http://schemas.microsoft.com/office/drawing/2014/main" id="{2DECF721-81AD-611F-883A-F887C424E209}"/>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t="12364" r="2208" b="6375"/>
          <a:stretch/>
        </p:blipFill>
        <p:spPr>
          <a:xfrm>
            <a:off x="1191453" y="1074750"/>
            <a:ext cx="9809093" cy="4898035"/>
          </a:xfrm>
          <a:prstGeom prst="rect">
            <a:avLst/>
          </a:prstGeom>
        </p:spPr>
      </p:pic>
    </p:spTree>
    <p:extLst>
      <p:ext uri="{BB962C8B-B14F-4D97-AF65-F5344CB8AC3E}">
        <p14:creationId xmlns:p14="http://schemas.microsoft.com/office/powerpoint/2010/main" val="2382883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508BFD5-BBA2-7267-B4A3-AD08599D4D16}"/>
              </a:ext>
            </a:extLst>
          </p:cNvPr>
          <p:cNvPicPr>
            <a:picLocks noChangeAspect="1"/>
          </p:cNvPicPr>
          <p:nvPr/>
        </p:nvPicPr>
        <p:blipFill rotWithShape="1">
          <a:blip r:embed="rId4"/>
          <a:srcRect l="21281" t="18999" r="4843" b="24001"/>
          <a:stretch/>
        </p:blipFill>
        <p:spPr>
          <a:xfrm>
            <a:off x="595422" y="925014"/>
            <a:ext cx="10696761" cy="4642503"/>
          </a:xfrm>
          <a:prstGeom prst="rect">
            <a:avLst/>
          </a:prstGeom>
        </p:spPr>
      </p:pic>
    </p:spTree>
    <p:extLst>
      <p:ext uri="{BB962C8B-B14F-4D97-AF65-F5344CB8AC3E}">
        <p14:creationId xmlns:p14="http://schemas.microsoft.com/office/powerpoint/2010/main" val="106937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52FC978-BD49-B7B2-008F-2ED3D0EA9257}"/>
              </a:ext>
            </a:extLst>
          </p:cNvPr>
          <p:cNvPicPr>
            <a:picLocks noChangeAspect="1"/>
          </p:cNvPicPr>
          <p:nvPr/>
        </p:nvPicPr>
        <p:blipFill rotWithShape="1">
          <a:blip r:embed="rId4"/>
          <a:srcRect l="21938" t="20881" r="5499" b="11080"/>
          <a:stretch/>
        </p:blipFill>
        <p:spPr>
          <a:xfrm>
            <a:off x="716935" y="1044010"/>
            <a:ext cx="9467195" cy="4993310"/>
          </a:xfrm>
          <a:prstGeom prst="rect">
            <a:avLst/>
          </a:prstGeom>
        </p:spPr>
      </p:pic>
    </p:spTree>
    <p:extLst>
      <p:ext uri="{BB962C8B-B14F-4D97-AF65-F5344CB8AC3E}">
        <p14:creationId xmlns:p14="http://schemas.microsoft.com/office/powerpoint/2010/main" val="2039309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E3800DF-3FA6-8FEA-7259-816D3B0FE461}"/>
              </a:ext>
            </a:extLst>
          </p:cNvPr>
          <p:cNvPicPr>
            <a:picLocks noChangeAspect="1"/>
          </p:cNvPicPr>
          <p:nvPr/>
        </p:nvPicPr>
        <p:blipFill rotWithShape="1">
          <a:blip r:embed="rId4"/>
          <a:srcRect l="24188" t="18834" r="5687" b="21000"/>
          <a:stretch/>
        </p:blipFill>
        <p:spPr>
          <a:xfrm>
            <a:off x="1113418" y="958490"/>
            <a:ext cx="9726930" cy="4694414"/>
          </a:xfrm>
          <a:prstGeom prst="rect">
            <a:avLst/>
          </a:prstGeom>
        </p:spPr>
      </p:pic>
    </p:spTree>
    <p:extLst>
      <p:ext uri="{BB962C8B-B14F-4D97-AF65-F5344CB8AC3E}">
        <p14:creationId xmlns:p14="http://schemas.microsoft.com/office/powerpoint/2010/main" val="620773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274911B4-8957-9BA9-59F7-C2856621D5C7}"/>
              </a:ext>
            </a:extLst>
          </p:cNvPr>
          <p:cNvPicPr>
            <a:picLocks noChangeAspect="1"/>
          </p:cNvPicPr>
          <p:nvPr/>
        </p:nvPicPr>
        <p:blipFill rotWithShape="1">
          <a:blip r:embed="rId4"/>
          <a:srcRect l="27000" t="16667" r="7380" b="20166"/>
          <a:stretch/>
        </p:blipFill>
        <p:spPr>
          <a:xfrm>
            <a:off x="1327020" y="1042795"/>
            <a:ext cx="9050876" cy="4900805"/>
          </a:xfrm>
          <a:prstGeom prst="rect">
            <a:avLst/>
          </a:prstGeom>
        </p:spPr>
      </p:pic>
    </p:spTree>
    <p:extLst>
      <p:ext uri="{BB962C8B-B14F-4D97-AF65-F5344CB8AC3E}">
        <p14:creationId xmlns:p14="http://schemas.microsoft.com/office/powerpoint/2010/main" val="139500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4A2A1341-51AD-BE39-E9E9-CC8307944EA1}"/>
              </a:ext>
            </a:extLst>
          </p:cNvPr>
          <p:cNvPicPr>
            <a:picLocks noChangeAspect="1"/>
          </p:cNvPicPr>
          <p:nvPr/>
        </p:nvPicPr>
        <p:blipFill rotWithShape="1">
          <a:blip r:embed="rId4"/>
          <a:srcRect l="22782" t="16167" r="6630" b="12666"/>
          <a:stretch/>
        </p:blipFill>
        <p:spPr>
          <a:xfrm>
            <a:off x="2004236" y="971409"/>
            <a:ext cx="8762823" cy="4969470"/>
          </a:xfrm>
          <a:prstGeom prst="rect">
            <a:avLst/>
          </a:prstGeom>
        </p:spPr>
      </p:pic>
    </p:spTree>
    <p:extLst>
      <p:ext uri="{BB962C8B-B14F-4D97-AF65-F5344CB8AC3E}">
        <p14:creationId xmlns:p14="http://schemas.microsoft.com/office/powerpoint/2010/main" val="3208006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Picture 3">
            <a:extLst>
              <a:ext uri="{FF2B5EF4-FFF2-40B4-BE49-F238E27FC236}">
                <a16:creationId xmlns:a16="http://schemas.microsoft.com/office/drawing/2014/main" id="{20CC95A1-03D1-0D68-0B34-7362076CCC30}"/>
              </a:ext>
            </a:extLst>
          </p:cNvPr>
          <p:cNvPicPr>
            <a:picLocks noChangeAspect="1"/>
          </p:cNvPicPr>
          <p:nvPr/>
        </p:nvPicPr>
        <p:blipFill>
          <a:blip r:embed="rId4"/>
          <a:stretch>
            <a:fillRect/>
          </a:stretch>
        </p:blipFill>
        <p:spPr>
          <a:xfrm>
            <a:off x="1327020" y="925015"/>
            <a:ext cx="8926664" cy="5021248"/>
          </a:xfrm>
          <a:prstGeom prst="rect">
            <a:avLst/>
          </a:prstGeom>
        </p:spPr>
      </p:pic>
    </p:spTree>
    <p:extLst>
      <p:ext uri="{BB962C8B-B14F-4D97-AF65-F5344CB8AC3E}">
        <p14:creationId xmlns:p14="http://schemas.microsoft.com/office/powerpoint/2010/main" val="3275996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C6631AB0-2A10-7F6D-AD03-46BCCB1606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t="3449" b="2857"/>
          <a:stretch/>
        </p:blipFill>
        <p:spPr>
          <a:xfrm>
            <a:off x="1668780" y="1095735"/>
            <a:ext cx="8846820" cy="4662514"/>
          </a:xfrm>
          <a:prstGeom prst="rect">
            <a:avLst/>
          </a:prstGeom>
        </p:spPr>
      </p:pic>
    </p:spTree>
    <p:extLst>
      <p:ext uri="{BB962C8B-B14F-4D97-AF65-F5344CB8AC3E}">
        <p14:creationId xmlns:p14="http://schemas.microsoft.com/office/powerpoint/2010/main" val="1475920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4" name="Subtítulo 2">
            <a:extLst>
              <a:ext uri="{FF2B5EF4-FFF2-40B4-BE49-F238E27FC236}">
                <a16:creationId xmlns:a16="http://schemas.microsoft.com/office/drawing/2014/main" id="{B2F176F9-5E86-4984-8E75-90A0D00D1A0A}"/>
              </a:ext>
            </a:extLst>
          </p:cNvPr>
          <p:cNvSpPr>
            <a:spLocks noGrp="1"/>
          </p:cNvSpPr>
          <p:nvPr/>
        </p:nvSpPr>
        <p:spPr>
          <a:xfrm>
            <a:off x="2065761" y="387719"/>
            <a:ext cx="3809259" cy="20399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dirty="0"/>
              <a:t> </a:t>
            </a:r>
          </a:p>
          <a:p>
            <a:r>
              <a:rPr lang="es-MX" sz="3200" b="1" dirty="0"/>
              <a:t>Regional Occidente</a:t>
            </a:r>
          </a:p>
          <a:p>
            <a:r>
              <a:rPr lang="es-MX" sz="3200" b="1" dirty="0"/>
              <a:t>Modelo Pedagógico Implementado </a:t>
            </a:r>
            <a:endParaRPr lang="es-CO" sz="3200" b="1" dirty="0"/>
          </a:p>
        </p:txBody>
      </p:sp>
      <p:sp>
        <p:nvSpPr>
          <p:cNvPr id="7" name="Título 1">
            <a:extLst>
              <a:ext uri="{FF2B5EF4-FFF2-40B4-BE49-F238E27FC236}">
                <a16:creationId xmlns:a16="http://schemas.microsoft.com/office/drawing/2014/main" id="{11E3FC46-9B83-05D8-3FCD-06809986870C}"/>
              </a:ext>
            </a:extLst>
          </p:cNvPr>
          <p:cNvSpPr>
            <a:spLocks noGrp="1"/>
          </p:cNvSpPr>
          <p:nvPr/>
        </p:nvSpPr>
        <p:spPr>
          <a:xfrm>
            <a:off x="256313" y="4000929"/>
            <a:ext cx="7932673" cy="7178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1"/>
                </a:solidFill>
                <a:latin typeface="+mj-lt"/>
                <a:ea typeface="+mj-ea"/>
                <a:cs typeface="+mj-cs"/>
              </a:defRPr>
            </a:lvl1pPr>
          </a:lstStyle>
          <a:p>
            <a:pPr algn="l"/>
            <a:r>
              <a:rPr lang="en-US" sz="1800" b="1" dirty="0">
                <a:solidFill>
                  <a:schemeClr val="accent2"/>
                </a:solidFill>
                <a:latin typeface="Gill Sans MT" panose="020B0502020104020203" pitchFamily="34" charset="0"/>
              </a:rPr>
              <a:t>MODELO ETNOEDUCATIVO PARA COMUNIDADES NEGRAS DEL PACÍFICO COLOMBIANO</a:t>
            </a:r>
          </a:p>
        </p:txBody>
      </p:sp>
      <p:sp>
        <p:nvSpPr>
          <p:cNvPr id="14" name="Marcador de texto 3">
            <a:extLst>
              <a:ext uri="{FF2B5EF4-FFF2-40B4-BE49-F238E27FC236}">
                <a16:creationId xmlns:a16="http://schemas.microsoft.com/office/drawing/2014/main" id="{28A92391-3834-2614-00E7-3BB86AAC61BE}"/>
              </a:ext>
            </a:extLst>
          </p:cNvPr>
          <p:cNvSpPr>
            <a:spLocks noGrp="1"/>
          </p:cNvSpPr>
          <p:nvPr/>
        </p:nvSpPr>
        <p:spPr>
          <a:xfrm>
            <a:off x="7852410" y="5191419"/>
            <a:ext cx="4083277" cy="7178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s-CO" sz="1400" b="1" dirty="0"/>
              <a:t>Para Leer el Pasado y Escribir un Nuevo Futuro</a:t>
            </a:r>
          </a:p>
        </p:txBody>
      </p:sp>
      <p:pic>
        <p:nvPicPr>
          <p:cNvPr id="15" name="Imagen 5">
            <a:extLst>
              <a:ext uri="{FF2B5EF4-FFF2-40B4-BE49-F238E27FC236}">
                <a16:creationId xmlns:a16="http://schemas.microsoft.com/office/drawing/2014/main" id="{8B0A590D-D613-2DA5-369E-04309FDFF8B1}"/>
              </a:ext>
            </a:extLst>
          </p:cNvPr>
          <p:cNvPicPr>
            <a:picLocks noChangeAspect="1"/>
          </p:cNvPicPr>
          <p:nvPr/>
        </p:nvPicPr>
        <p:blipFill rotWithShape="1">
          <a:blip r:embed="rId3"/>
          <a:srcRect l="15417" r="9356"/>
          <a:stretch/>
        </p:blipFill>
        <p:spPr>
          <a:xfrm>
            <a:off x="8539860" y="1680210"/>
            <a:ext cx="3395827" cy="3385566"/>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1020543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CAECD21-0290-5D02-C1BB-9985E782F683}"/>
              </a:ext>
            </a:extLst>
          </p:cNvPr>
          <p:cNvPicPr>
            <a:picLocks noChangeAspect="1"/>
          </p:cNvPicPr>
          <p:nvPr/>
        </p:nvPicPr>
        <p:blipFill rotWithShape="1">
          <a:blip r:embed="rId4"/>
          <a:srcRect l="27094" t="13489" r="5594" b="20500"/>
          <a:stretch/>
        </p:blipFill>
        <p:spPr>
          <a:xfrm>
            <a:off x="1521252" y="1200417"/>
            <a:ext cx="8754318" cy="4829156"/>
          </a:xfrm>
          <a:prstGeom prst="rect">
            <a:avLst/>
          </a:prstGeom>
        </p:spPr>
      </p:pic>
    </p:spTree>
    <p:extLst>
      <p:ext uri="{BB962C8B-B14F-4D97-AF65-F5344CB8AC3E}">
        <p14:creationId xmlns:p14="http://schemas.microsoft.com/office/powerpoint/2010/main" val="40368580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F4DA559-BECB-CEC3-EA4B-C70EAFD66B41}"/>
              </a:ext>
            </a:extLst>
          </p:cNvPr>
          <p:cNvPicPr>
            <a:picLocks noChangeAspect="1"/>
          </p:cNvPicPr>
          <p:nvPr/>
        </p:nvPicPr>
        <p:blipFill rotWithShape="1">
          <a:blip r:embed="rId4"/>
          <a:srcRect l="24281" t="15333" r="6437" b="22253"/>
          <a:stretch/>
        </p:blipFill>
        <p:spPr>
          <a:xfrm>
            <a:off x="434340" y="859699"/>
            <a:ext cx="9429750" cy="4778485"/>
          </a:xfrm>
          <a:prstGeom prst="rect">
            <a:avLst/>
          </a:prstGeom>
        </p:spPr>
      </p:pic>
    </p:spTree>
    <p:extLst>
      <p:ext uri="{BB962C8B-B14F-4D97-AF65-F5344CB8AC3E}">
        <p14:creationId xmlns:p14="http://schemas.microsoft.com/office/powerpoint/2010/main" val="2899578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13D916A-5A3E-7BD1-D626-520470B87F09}"/>
              </a:ext>
            </a:extLst>
          </p:cNvPr>
          <p:cNvPicPr>
            <a:picLocks noChangeAspect="1"/>
          </p:cNvPicPr>
          <p:nvPr/>
        </p:nvPicPr>
        <p:blipFill rotWithShape="1">
          <a:blip r:embed="rId4"/>
          <a:srcRect l="21469" t="15333" r="5969" b="15294"/>
          <a:stretch/>
        </p:blipFill>
        <p:spPr>
          <a:xfrm>
            <a:off x="1327020" y="1001758"/>
            <a:ext cx="9108570" cy="4898305"/>
          </a:xfrm>
          <a:prstGeom prst="rect">
            <a:avLst/>
          </a:prstGeom>
        </p:spPr>
      </p:pic>
    </p:spTree>
    <p:extLst>
      <p:ext uri="{BB962C8B-B14F-4D97-AF65-F5344CB8AC3E}">
        <p14:creationId xmlns:p14="http://schemas.microsoft.com/office/powerpoint/2010/main" val="4879375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90BCFF2E-DCF6-8630-6B68-F431E510E325}"/>
              </a:ext>
            </a:extLst>
          </p:cNvPr>
          <p:cNvPicPr>
            <a:picLocks noChangeAspect="1"/>
          </p:cNvPicPr>
          <p:nvPr/>
        </p:nvPicPr>
        <p:blipFill rotWithShape="1">
          <a:blip r:embed="rId4"/>
          <a:srcRect l="24750" t="15167" r="7380" b="22252"/>
          <a:stretch/>
        </p:blipFill>
        <p:spPr>
          <a:xfrm>
            <a:off x="1497330" y="1120140"/>
            <a:ext cx="8846820" cy="4588552"/>
          </a:xfrm>
          <a:prstGeom prst="rect">
            <a:avLst/>
          </a:prstGeom>
        </p:spPr>
      </p:pic>
    </p:spTree>
    <p:extLst>
      <p:ext uri="{BB962C8B-B14F-4D97-AF65-F5344CB8AC3E}">
        <p14:creationId xmlns:p14="http://schemas.microsoft.com/office/powerpoint/2010/main" val="1149175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3B53A12-DC69-096E-2329-806BF77BB3AD}"/>
              </a:ext>
            </a:extLst>
          </p:cNvPr>
          <p:cNvPicPr>
            <a:picLocks noChangeAspect="1"/>
          </p:cNvPicPr>
          <p:nvPr/>
        </p:nvPicPr>
        <p:blipFill rotWithShape="1">
          <a:blip r:embed="rId4"/>
          <a:srcRect l="21844" t="16333" r="7380" b="12667"/>
          <a:stretch/>
        </p:blipFill>
        <p:spPr>
          <a:xfrm>
            <a:off x="967212" y="1074421"/>
            <a:ext cx="8862587" cy="5000992"/>
          </a:xfrm>
          <a:prstGeom prst="rect">
            <a:avLst/>
          </a:prstGeom>
        </p:spPr>
      </p:pic>
    </p:spTree>
    <p:extLst>
      <p:ext uri="{BB962C8B-B14F-4D97-AF65-F5344CB8AC3E}">
        <p14:creationId xmlns:p14="http://schemas.microsoft.com/office/powerpoint/2010/main" val="6713943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A7BC7C99-34AA-1BC3-7949-D1EE1C9C36E3}"/>
              </a:ext>
            </a:extLst>
          </p:cNvPr>
          <p:cNvPicPr>
            <a:picLocks noChangeAspect="1"/>
          </p:cNvPicPr>
          <p:nvPr/>
        </p:nvPicPr>
        <p:blipFill rotWithShape="1">
          <a:blip r:embed="rId4"/>
          <a:srcRect l="21188" t="13488" r="3344" b="15295"/>
          <a:stretch/>
        </p:blipFill>
        <p:spPr>
          <a:xfrm>
            <a:off x="1113418" y="874068"/>
            <a:ext cx="9626488" cy="5109864"/>
          </a:xfrm>
          <a:prstGeom prst="rect">
            <a:avLst/>
          </a:prstGeom>
        </p:spPr>
      </p:pic>
    </p:spTree>
    <p:extLst>
      <p:ext uri="{BB962C8B-B14F-4D97-AF65-F5344CB8AC3E}">
        <p14:creationId xmlns:p14="http://schemas.microsoft.com/office/powerpoint/2010/main" val="21675377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AB27239-225E-E69D-D575-DBFE632834CD}"/>
              </a:ext>
            </a:extLst>
          </p:cNvPr>
          <p:cNvPicPr>
            <a:picLocks noChangeAspect="1"/>
          </p:cNvPicPr>
          <p:nvPr/>
        </p:nvPicPr>
        <p:blipFill rotWithShape="1">
          <a:blip r:embed="rId4"/>
          <a:srcRect l="28312" t="13489" r="6719" b="12167"/>
          <a:stretch/>
        </p:blipFill>
        <p:spPr>
          <a:xfrm>
            <a:off x="1600200" y="967990"/>
            <a:ext cx="7520940" cy="4841090"/>
          </a:xfrm>
          <a:prstGeom prst="rect">
            <a:avLst/>
          </a:prstGeom>
        </p:spPr>
      </p:pic>
    </p:spTree>
    <p:extLst>
      <p:ext uri="{BB962C8B-B14F-4D97-AF65-F5344CB8AC3E}">
        <p14:creationId xmlns:p14="http://schemas.microsoft.com/office/powerpoint/2010/main" val="14514305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A7A158C9-FC46-2CB7-8C7D-1C2D16C7CFD0}"/>
              </a:ext>
            </a:extLst>
          </p:cNvPr>
          <p:cNvPicPr>
            <a:picLocks noChangeAspect="1"/>
          </p:cNvPicPr>
          <p:nvPr/>
        </p:nvPicPr>
        <p:blipFill rotWithShape="1">
          <a:blip r:embed="rId4"/>
          <a:srcRect l="23250" t="15833" r="7380" b="12833"/>
          <a:stretch/>
        </p:blipFill>
        <p:spPr>
          <a:xfrm>
            <a:off x="1867228" y="982980"/>
            <a:ext cx="8568362" cy="4956140"/>
          </a:xfrm>
          <a:prstGeom prst="rect">
            <a:avLst/>
          </a:prstGeom>
        </p:spPr>
      </p:pic>
    </p:spTree>
    <p:extLst>
      <p:ext uri="{BB962C8B-B14F-4D97-AF65-F5344CB8AC3E}">
        <p14:creationId xmlns:p14="http://schemas.microsoft.com/office/powerpoint/2010/main" val="1684103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96FDF31-D877-F16C-F5A4-296C5F8BE692}"/>
              </a:ext>
            </a:extLst>
          </p:cNvPr>
          <p:cNvPicPr>
            <a:picLocks noChangeAspect="1"/>
          </p:cNvPicPr>
          <p:nvPr/>
        </p:nvPicPr>
        <p:blipFill rotWithShape="1">
          <a:blip r:embed="rId4"/>
          <a:srcRect l="30282" t="28000" r="11406" b="27167"/>
          <a:stretch/>
        </p:blipFill>
        <p:spPr>
          <a:xfrm>
            <a:off x="2232836" y="1075523"/>
            <a:ext cx="9009813" cy="3896527"/>
          </a:xfrm>
          <a:prstGeom prst="rect">
            <a:avLst/>
          </a:prstGeom>
        </p:spPr>
      </p:pic>
    </p:spTree>
    <p:extLst>
      <p:ext uri="{BB962C8B-B14F-4D97-AF65-F5344CB8AC3E}">
        <p14:creationId xmlns:p14="http://schemas.microsoft.com/office/powerpoint/2010/main" val="733381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044B852D-EA6B-0F26-360D-47A55F14AC7E}"/>
              </a:ext>
            </a:extLst>
          </p:cNvPr>
          <p:cNvPicPr>
            <a:picLocks noChangeAspect="1"/>
          </p:cNvPicPr>
          <p:nvPr/>
        </p:nvPicPr>
        <p:blipFill rotWithShape="1">
          <a:blip r:embed="rId4"/>
          <a:srcRect l="22312" t="13489" r="5781" b="22252"/>
          <a:stretch/>
        </p:blipFill>
        <p:spPr>
          <a:xfrm>
            <a:off x="1712594" y="1225545"/>
            <a:ext cx="9008745" cy="4528525"/>
          </a:xfrm>
          <a:prstGeom prst="rect">
            <a:avLst/>
          </a:prstGeom>
        </p:spPr>
      </p:pic>
    </p:spTree>
    <p:extLst>
      <p:ext uri="{BB962C8B-B14F-4D97-AF65-F5344CB8AC3E}">
        <p14:creationId xmlns:p14="http://schemas.microsoft.com/office/powerpoint/2010/main" val="3921090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5809104"/>
            <a:ext cx="427204" cy="541819"/>
          </a:xfrm>
          <a:prstGeom prst="rect">
            <a:avLst/>
          </a:prstGeom>
        </p:spPr>
      </p:pic>
      <p:sp>
        <p:nvSpPr>
          <p:cNvPr id="6" name="Title 1">
            <a:extLst>
              <a:ext uri="{FF2B5EF4-FFF2-40B4-BE49-F238E27FC236}">
                <a16:creationId xmlns:a16="http://schemas.microsoft.com/office/drawing/2014/main" id="{11925C8F-5C39-F6E1-1978-F67507F11703}"/>
              </a:ext>
            </a:extLst>
          </p:cNvPr>
          <p:cNvSpPr>
            <a:spLocks noGrp="1"/>
          </p:cNvSpPr>
          <p:nvPr/>
        </p:nvSpPr>
        <p:spPr>
          <a:xfrm>
            <a:off x="1752600" y="1127473"/>
            <a:ext cx="8229600" cy="628876"/>
          </a:xfrm>
          <a:prstGeom prst="rect">
            <a:avLst/>
          </a:prstGeom>
          <a:solidFill>
            <a:schemeClr val="tx2">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3200" b="1" dirty="0">
                <a:solidFill>
                  <a:schemeClr val="tx1"/>
                </a:solidFill>
              </a:rPr>
              <a:t>Estructura del Modelo Etnoeducativo</a:t>
            </a:r>
          </a:p>
        </p:txBody>
      </p:sp>
      <p:pic>
        <p:nvPicPr>
          <p:cNvPr id="10" name="Picture 9">
            <a:extLst>
              <a:ext uri="{FF2B5EF4-FFF2-40B4-BE49-F238E27FC236}">
                <a16:creationId xmlns:a16="http://schemas.microsoft.com/office/drawing/2014/main" id="{8DA5415C-52A3-8C3E-E37F-2E93E653929E}"/>
              </a:ext>
            </a:extLst>
          </p:cNvPr>
          <p:cNvPicPr>
            <a:picLocks noChangeAspect="1"/>
          </p:cNvPicPr>
          <p:nvPr/>
        </p:nvPicPr>
        <p:blipFill rotWithShape="1">
          <a:blip r:embed="rId5"/>
          <a:srcRect l="31744" t="25611" r="15438" b="20167"/>
          <a:stretch/>
        </p:blipFill>
        <p:spPr>
          <a:xfrm>
            <a:off x="2142286" y="1817776"/>
            <a:ext cx="7321754" cy="4228025"/>
          </a:xfrm>
          <a:prstGeom prst="rect">
            <a:avLst/>
          </a:prstGeom>
        </p:spPr>
      </p:pic>
    </p:spTree>
    <p:extLst>
      <p:ext uri="{BB962C8B-B14F-4D97-AF65-F5344CB8AC3E}">
        <p14:creationId xmlns:p14="http://schemas.microsoft.com/office/powerpoint/2010/main" val="2123602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F905C34F-3740-8C03-BB7B-05B74DFB0922}"/>
              </a:ext>
            </a:extLst>
          </p:cNvPr>
          <p:cNvPicPr>
            <a:picLocks noChangeAspect="1"/>
          </p:cNvPicPr>
          <p:nvPr/>
        </p:nvPicPr>
        <p:blipFill rotWithShape="1">
          <a:blip r:embed="rId4"/>
          <a:srcRect l="24937" t="15833" r="6156" b="26000"/>
          <a:stretch/>
        </p:blipFill>
        <p:spPr>
          <a:xfrm>
            <a:off x="595423" y="1145448"/>
            <a:ext cx="9821738" cy="4663655"/>
          </a:xfrm>
          <a:prstGeom prst="rect">
            <a:avLst/>
          </a:prstGeom>
        </p:spPr>
      </p:pic>
    </p:spTree>
    <p:extLst>
      <p:ext uri="{BB962C8B-B14F-4D97-AF65-F5344CB8AC3E}">
        <p14:creationId xmlns:p14="http://schemas.microsoft.com/office/powerpoint/2010/main" val="32159624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71FCCA2-1087-15E4-AAF5-93720EC9EE80}"/>
              </a:ext>
            </a:extLst>
          </p:cNvPr>
          <p:cNvPicPr>
            <a:picLocks noChangeAspect="1"/>
          </p:cNvPicPr>
          <p:nvPr/>
        </p:nvPicPr>
        <p:blipFill rotWithShape="1">
          <a:blip r:embed="rId4"/>
          <a:srcRect l="24188" t="16500" r="6063" b="22252"/>
          <a:stretch/>
        </p:blipFill>
        <p:spPr>
          <a:xfrm>
            <a:off x="1508760" y="1044351"/>
            <a:ext cx="9655786" cy="4769297"/>
          </a:xfrm>
          <a:prstGeom prst="rect">
            <a:avLst/>
          </a:prstGeom>
        </p:spPr>
      </p:pic>
    </p:spTree>
    <p:extLst>
      <p:ext uri="{BB962C8B-B14F-4D97-AF65-F5344CB8AC3E}">
        <p14:creationId xmlns:p14="http://schemas.microsoft.com/office/powerpoint/2010/main" val="42718723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96E00D5-4C54-CE1F-7AB2-5C9215443A31}"/>
              </a:ext>
            </a:extLst>
          </p:cNvPr>
          <p:cNvPicPr>
            <a:picLocks noChangeAspect="1"/>
          </p:cNvPicPr>
          <p:nvPr/>
        </p:nvPicPr>
        <p:blipFill rotWithShape="1">
          <a:blip r:embed="rId4"/>
          <a:srcRect l="22406" t="15333" r="6063" b="13833"/>
          <a:stretch/>
        </p:blipFill>
        <p:spPr>
          <a:xfrm>
            <a:off x="1327020" y="1000124"/>
            <a:ext cx="9074280" cy="5054481"/>
          </a:xfrm>
          <a:prstGeom prst="rect">
            <a:avLst/>
          </a:prstGeom>
        </p:spPr>
      </p:pic>
    </p:spTree>
    <p:extLst>
      <p:ext uri="{BB962C8B-B14F-4D97-AF65-F5344CB8AC3E}">
        <p14:creationId xmlns:p14="http://schemas.microsoft.com/office/powerpoint/2010/main" val="4451818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3BDA59C-652A-A7D6-8086-B6721544C09B}"/>
              </a:ext>
            </a:extLst>
          </p:cNvPr>
          <p:cNvPicPr>
            <a:picLocks noChangeAspect="1"/>
          </p:cNvPicPr>
          <p:nvPr/>
        </p:nvPicPr>
        <p:blipFill rotWithShape="1">
          <a:blip r:embed="rId4"/>
          <a:srcRect l="21563" t="15833" r="7380" b="25000"/>
          <a:stretch/>
        </p:blipFill>
        <p:spPr>
          <a:xfrm>
            <a:off x="595423" y="1263015"/>
            <a:ext cx="9485837" cy="4442912"/>
          </a:xfrm>
          <a:prstGeom prst="rect">
            <a:avLst/>
          </a:prstGeom>
        </p:spPr>
      </p:pic>
    </p:spTree>
    <p:extLst>
      <p:ext uri="{BB962C8B-B14F-4D97-AF65-F5344CB8AC3E}">
        <p14:creationId xmlns:p14="http://schemas.microsoft.com/office/powerpoint/2010/main" val="31870333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11" name="Picture 10">
            <a:extLst>
              <a:ext uri="{FF2B5EF4-FFF2-40B4-BE49-F238E27FC236}">
                <a16:creationId xmlns:a16="http://schemas.microsoft.com/office/drawing/2014/main" id="{4782457C-C6D5-FCE3-3D12-44E51122859C}"/>
              </a:ext>
            </a:extLst>
          </p:cNvPr>
          <p:cNvPicPr>
            <a:picLocks noChangeAspect="1"/>
          </p:cNvPicPr>
          <p:nvPr/>
        </p:nvPicPr>
        <p:blipFill rotWithShape="1">
          <a:blip r:embed="rId4"/>
          <a:srcRect l="21843" t="17166" r="11876" b="22252"/>
          <a:stretch/>
        </p:blipFill>
        <p:spPr>
          <a:xfrm>
            <a:off x="754380" y="1062666"/>
            <a:ext cx="9049064" cy="4652333"/>
          </a:xfrm>
          <a:prstGeom prst="rect">
            <a:avLst/>
          </a:prstGeom>
        </p:spPr>
      </p:pic>
    </p:spTree>
    <p:extLst>
      <p:ext uri="{BB962C8B-B14F-4D97-AF65-F5344CB8AC3E}">
        <p14:creationId xmlns:p14="http://schemas.microsoft.com/office/powerpoint/2010/main" val="24526247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D929090-8F94-AD74-7D09-48C8DC61967B}"/>
              </a:ext>
            </a:extLst>
          </p:cNvPr>
          <p:cNvPicPr>
            <a:picLocks noChangeAspect="1"/>
          </p:cNvPicPr>
          <p:nvPr/>
        </p:nvPicPr>
        <p:blipFill rotWithShape="1">
          <a:blip r:embed="rId4"/>
          <a:srcRect l="22875" t="17000" r="5875" b="19833"/>
          <a:stretch/>
        </p:blipFill>
        <p:spPr>
          <a:xfrm>
            <a:off x="514349" y="1201074"/>
            <a:ext cx="9240377" cy="4608030"/>
          </a:xfrm>
          <a:prstGeom prst="rect">
            <a:avLst/>
          </a:prstGeom>
        </p:spPr>
      </p:pic>
    </p:spTree>
    <p:extLst>
      <p:ext uri="{BB962C8B-B14F-4D97-AF65-F5344CB8AC3E}">
        <p14:creationId xmlns:p14="http://schemas.microsoft.com/office/powerpoint/2010/main" val="3463395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A4DF4E4-C62F-A0E0-C2F4-1F8EE910362C}"/>
              </a:ext>
            </a:extLst>
          </p:cNvPr>
          <p:cNvPicPr>
            <a:picLocks noChangeAspect="1"/>
          </p:cNvPicPr>
          <p:nvPr/>
        </p:nvPicPr>
        <p:blipFill rotWithShape="1">
          <a:blip r:embed="rId4"/>
          <a:srcRect l="21937" t="15833" r="5876" b="19833"/>
          <a:stretch/>
        </p:blipFill>
        <p:spPr>
          <a:xfrm>
            <a:off x="514350" y="967468"/>
            <a:ext cx="9658184" cy="4841635"/>
          </a:xfrm>
          <a:prstGeom prst="rect">
            <a:avLst/>
          </a:prstGeom>
        </p:spPr>
      </p:pic>
    </p:spTree>
    <p:extLst>
      <p:ext uri="{BB962C8B-B14F-4D97-AF65-F5344CB8AC3E}">
        <p14:creationId xmlns:p14="http://schemas.microsoft.com/office/powerpoint/2010/main" val="38663019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59AAD22-B370-58B2-9AB5-82AB62D1586C}"/>
              </a:ext>
            </a:extLst>
          </p:cNvPr>
          <p:cNvPicPr>
            <a:picLocks noChangeAspect="1"/>
          </p:cNvPicPr>
          <p:nvPr/>
        </p:nvPicPr>
        <p:blipFill rotWithShape="1">
          <a:blip r:embed="rId4"/>
          <a:srcRect l="22031" t="16166" r="6532" b="19833"/>
          <a:stretch/>
        </p:blipFill>
        <p:spPr>
          <a:xfrm>
            <a:off x="502919" y="946358"/>
            <a:ext cx="9258639" cy="4665771"/>
          </a:xfrm>
          <a:prstGeom prst="rect">
            <a:avLst/>
          </a:prstGeom>
        </p:spPr>
      </p:pic>
    </p:spTree>
    <p:extLst>
      <p:ext uri="{BB962C8B-B14F-4D97-AF65-F5344CB8AC3E}">
        <p14:creationId xmlns:p14="http://schemas.microsoft.com/office/powerpoint/2010/main" val="16565291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24617AC-17E1-D123-5CAE-4026336C1435}"/>
              </a:ext>
            </a:extLst>
          </p:cNvPr>
          <p:cNvPicPr>
            <a:picLocks noChangeAspect="1"/>
          </p:cNvPicPr>
          <p:nvPr/>
        </p:nvPicPr>
        <p:blipFill rotWithShape="1">
          <a:blip r:embed="rId4"/>
          <a:srcRect l="25782" t="15833" r="7380" b="20333"/>
          <a:stretch/>
        </p:blipFill>
        <p:spPr>
          <a:xfrm>
            <a:off x="1672590" y="1056503"/>
            <a:ext cx="8846820" cy="4752601"/>
          </a:xfrm>
          <a:prstGeom prst="rect">
            <a:avLst/>
          </a:prstGeom>
        </p:spPr>
      </p:pic>
    </p:spTree>
    <p:extLst>
      <p:ext uri="{BB962C8B-B14F-4D97-AF65-F5344CB8AC3E}">
        <p14:creationId xmlns:p14="http://schemas.microsoft.com/office/powerpoint/2010/main" val="12054542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ED760FB-7A82-7DEC-9DDF-659ECBC4A74A}"/>
              </a:ext>
            </a:extLst>
          </p:cNvPr>
          <p:cNvPicPr>
            <a:picLocks noChangeAspect="1"/>
          </p:cNvPicPr>
          <p:nvPr/>
        </p:nvPicPr>
        <p:blipFill rotWithShape="1">
          <a:blip r:embed="rId4"/>
          <a:srcRect l="21938" t="15001" r="6156" b="22252"/>
          <a:stretch/>
        </p:blipFill>
        <p:spPr>
          <a:xfrm>
            <a:off x="1712595" y="1215446"/>
            <a:ext cx="9143498" cy="4488123"/>
          </a:xfrm>
          <a:prstGeom prst="rect">
            <a:avLst/>
          </a:prstGeom>
        </p:spPr>
      </p:pic>
    </p:spTree>
    <p:extLst>
      <p:ext uri="{BB962C8B-B14F-4D97-AF65-F5344CB8AC3E}">
        <p14:creationId xmlns:p14="http://schemas.microsoft.com/office/powerpoint/2010/main" val="488252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18EB5C4C-70BF-D096-3054-CBA522209336}"/>
              </a:ext>
            </a:extLst>
          </p:cNvPr>
          <p:cNvSpPr>
            <a:spLocks noGrp="1"/>
          </p:cNvSpPr>
          <p:nvPr/>
        </p:nvSpPr>
        <p:spPr>
          <a:xfrm>
            <a:off x="48589" y="977985"/>
            <a:ext cx="12143411"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MX" sz="2400" b="1" dirty="0">
                <a:solidFill>
                  <a:schemeClr val="accent2"/>
                </a:solidFill>
                <a:latin typeface="Gill Sans MT" panose="020B0502020104020203" pitchFamily="34" charset="0"/>
              </a:rPr>
              <a:t>PERSPECTIVA COMUNITARIA EN LA CONSTRUCCIÓN DE LOS APRENDIZAJES</a:t>
            </a:r>
            <a:endParaRPr lang="es-CO" sz="2400" b="1" dirty="0">
              <a:solidFill>
                <a:schemeClr val="accent2"/>
              </a:solidFill>
              <a:latin typeface="Gill Sans MT" panose="020B0502020104020203" pitchFamily="34" charset="0"/>
            </a:endParaRPr>
          </a:p>
        </p:txBody>
      </p:sp>
      <p:sp>
        <p:nvSpPr>
          <p:cNvPr id="5" name="TextBox 4">
            <a:extLst>
              <a:ext uri="{FF2B5EF4-FFF2-40B4-BE49-F238E27FC236}">
                <a16:creationId xmlns:a16="http://schemas.microsoft.com/office/drawing/2014/main" id="{94069A25-621D-9405-B73F-838EFE8C27A4}"/>
              </a:ext>
            </a:extLst>
          </p:cNvPr>
          <p:cNvSpPr txBox="1"/>
          <p:nvPr/>
        </p:nvSpPr>
        <p:spPr>
          <a:xfrm>
            <a:off x="1392614" y="2173955"/>
            <a:ext cx="9406772" cy="3416320"/>
          </a:xfrm>
          <a:prstGeom prst="rect">
            <a:avLst/>
          </a:prstGeom>
          <a:noFill/>
        </p:spPr>
        <p:txBody>
          <a:bodyPr wrap="square">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s-MX" sz="2400" dirty="0">
                <a:latin typeface="Gill Sans MT" panose="020B0502020104020203" pitchFamily="34" charset="0"/>
              </a:rPr>
              <a:t>La educación desde la perspectiva comunitaria se vincula a las necesidades cognoscitivas y de transformación del sujeto, miembro de un grupo social, pues pone en comunicación todos aquellos elementos de interacción con la comunidad, pues la formación aquí conduce a un encuentro permanente con el otro; es decir, que alguien de la comunidad negra construye su identidad, su cultura, su relación con el territorio, su cosmovisión y los aprendizajes en cada aspecto de su vida, a través y a partir de la interacción con otros miembros de su comunidad o con otros seres humanos que no sean parte de su cultura.</a:t>
            </a:r>
            <a:endParaRPr lang="es-CO" sz="2400" dirty="0">
              <a:latin typeface="Gill Sans MT" panose="020B0502020104020203" pitchFamily="34" charset="0"/>
            </a:endParaRPr>
          </a:p>
        </p:txBody>
      </p:sp>
    </p:spTree>
    <p:extLst>
      <p:ext uri="{BB962C8B-B14F-4D97-AF65-F5344CB8AC3E}">
        <p14:creationId xmlns:p14="http://schemas.microsoft.com/office/powerpoint/2010/main" val="7754879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CC111D5-B68F-D40E-578D-72C6D716B457}"/>
              </a:ext>
            </a:extLst>
          </p:cNvPr>
          <p:cNvPicPr>
            <a:picLocks noChangeAspect="1"/>
          </p:cNvPicPr>
          <p:nvPr/>
        </p:nvPicPr>
        <p:blipFill rotWithShape="1">
          <a:blip r:embed="rId4"/>
          <a:srcRect l="25594" t="16000" r="6062" b="13833"/>
          <a:stretch/>
        </p:blipFill>
        <p:spPr>
          <a:xfrm>
            <a:off x="3120390" y="1097281"/>
            <a:ext cx="8332470" cy="4812030"/>
          </a:xfrm>
          <a:prstGeom prst="rect">
            <a:avLst/>
          </a:prstGeom>
        </p:spPr>
      </p:pic>
    </p:spTree>
    <p:extLst>
      <p:ext uri="{BB962C8B-B14F-4D97-AF65-F5344CB8AC3E}">
        <p14:creationId xmlns:p14="http://schemas.microsoft.com/office/powerpoint/2010/main" val="7273366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B902A491-4CA2-A5AF-EB95-3936269597F6}"/>
              </a:ext>
            </a:extLst>
          </p:cNvPr>
          <p:cNvSpPr txBox="1"/>
          <p:nvPr/>
        </p:nvSpPr>
        <p:spPr>
          <a:xfrm rot="16200000">
            <a:off x="1294936" y="5925413"/>
            <a:ext cx="8125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rPr>
              <a:t># </a:t>
            </a:r>
            <a:r>
              <a:rPr kumimoji="0" lang="es-ES" sz="1600" b="1" i="0" u="none" strike="noStrike" kern="1200" cap="none" spc="-150" normalizeH="0" baseline="0" noProof="0" dirty="0" err="1">
                <a:ln>
                  <a:noFill/>
                </a:ln>
                <a:solidFill>
                  <a:prstClr val="white"/>
                </a:solidFill>
                <a:effectLst/>
                <a:uLnTx/>
                <a:uFillTx/>
                <a:latin typeface="Century Schoolbook" panose="02040604050505020304" pitchFamily="18" charset="0"/>
                <a:ea typeface="+mn-ea"/>
                <a:cs typeface="+mn-cs"/>
              </a:rPr>
              <a:t>Diap</a:t>
            </a:r>
            <a:r>
              <a:rPr kumimoji="0" lang="es-E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rPr>
              <a:t>.</a:t>
            </a:r>
            <a:endParaRPr kumimoji="0" lang="en-U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endParaRPr>
          </a:p>
        </p:txBody>
      </p:sp>
      <p:sp>
        <p:nvSpPr>
          <p:cNvPr id="4" name="Rectangle 3">
            <a:extLst>
              <a:ext uri="{FF2B5EF4-FFF2-40B4-BE49-F238E27FC236}">
                <a16:creationId xmlns:a16="http://schemas.microsoft.com/office/drawing/2014/main" id="{1A2B5137-3F73-130D-9BB2-BFC5E34CCD7C}"/>
              </a:ext>
            </a:extLst>
          </p:cNvPr>
          <p:cNvSpPr/>
          <p:nvPr/>
        </p:nvSpPr>
        <p:spPr>
          <a:xfrm>
            <a:off x="3527461" y="4289031"/>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314CF81E-5882-AD72-1214-8ED7297D416F}"/>
              </a:ext>
            </a:extLst>
          </p:cNvPr>
          <p:cNvSpPr txBox="1"/>
          <p:nvPr/>
        </p:nvSpPr>
        <p:spPr>
          <a:xfrm>
            <a:off x="2918625" y="2162228"/>
            <a:ext cx="569905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rPr>
              <a:t>¡Espacio de preguntas y acuerdos!</a:t>
            </a:r>
          </a:p>
        </p:txBody>
      </p:sp>
      <p:sp>
        <p:nvSpPr>
          <p:cNvPr id="6" name="TextBox 5">
            <a:extLst>
              <a:ext uri="{FF2B5EF4-FFF2-40B4-BE49-F238E27FC236}">
                <a16:creationId xmlns:a16="http://schemas.microsoft.com/office/drawing/2014/main" id="{BA7ED5BC-9A0A-FF04-6A00-30C296781A9B}"/>
              </a:ext>
            </a:extLst>
          </p:cNvPr>
          <p:cNvSpPr txBox="1"/>
          <p:nvPr/>
        </p:nvSpPr>
        <p:spPr>
          <a:xfrm>
            <a:off x="3527460" y="4268617"/>
            <a:ext cx="654965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white"/>
                </a:solidFill>
                <a:effectLst/>
                <a:uLnTx/>
                <a:uFillTx/>
                <a:latin typeface="Helvetica" pitchFamily="2" charset="0"/>
                <a:ea typeface="+mn-ea"/>
                <a:cs typeface="+mn-cs"/>
              </a:rPr>
              <a:t>Convenio de Cooperación CO1.PCCNTR.6349528 MEN – NRC 2024</a:t>
            </a:r>
            <a:endParaRPr kumimoji="0" lang="en-US" sz="2400" b="1" i="0" u="none" strike="noStrike" kern="1200" cap="none" spc="0" normalizeH="0" baseline="0" noProof="0" dirty="0">
              <a:ln>
                <a:noFill/>
              </a:ln>
              <a:solidFill>
                <a:prstClr val="white"/>
              </a:solidFill>
              <a:effectLst/>
              <a:uLnTx/>
              <a:uFillTx/>
              <a:latin typeface="Century Schoolbook" panose="02040604050505020304" pitchFamily="18" charset="0"/>
              <a:ea typeface="+mn-ea"/>
              <a:cs typeface="+mn-cs"/>
            </a:endParaRPr>
          </a:p>
        </p:txBody>
      </p:sp>
      <p:pic>
        <p:nvPicPr>
          <p:cNvPr id="7" name="Graphic 30">
            <a:extLst>
              <a:ext uri="{FF2B5EF4-FFF2-40B4-BE49-F238E27FC236}">
                <a16:creationId xmlns:a16="http://schemas.microsoft.com/office/drawing/2014/main" id="{E6B4ACFF-3ED5-E7D6-9845-375C04FB82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38457" y="2163533"/>
            <a:ext cx="824735" cy="964519"/>
          </a:xfrm>
          <a:prstGeom prst="rect">
            <a:avLst/>
          </a:prstGeom>
        </p:spPr>
      </p:pic>
      <p:pic>
        <p:nvPicPr>
          <p:cNvPr id="8" name="Graphic 41">
            <a:extLst>
              <a:ext uri="{FF2B5EF4-FFF2-40B4-BE49-F238E27FC236}">
                <a16:creationId xmlns:a16="http://schemas.microsoft.com/office/drawing/2014/main" id="{C447614F-A086-E8F0-D01A-DF03C34198B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66713" y="2069435"/>
            <a:ext cx="1133462" cy="1153702"/>
          </a:xfrm>
          <a:prstGeom prst="rect">
            <a:avLst/>
          </a:prstGeom>
        </p:spPr>
      </p:pic>
    </p:spTree>
    <p:extLst>
      <p:ext uri="{BB962C8B-B14F-4D97-AF65-F5344CB8AC3E}">
        <p14:creationId xmlns:p14="http://schemas.microsoft.com/office/powerpoint/2010/main" val="30947584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C8365137-2513-116B-DB36-68A7A6C0F175}"/>
              </a:ext>
            </a:extLst>
          </p:cNvPr>
          <p:cNvPicPr>
            <a:picLocks noChangeAspect="1"/>
          </p:cNvPicPr>
          <p:nvPr/>
        </p:nvPicPr>
        <p:blipFill rotWithShape="1">
          <a:blip r:embed="rId2"/>
          <a:srcRect r="24307" b="40028"/>
          <a:stretch/>
        </p:blipFill>
        <p:spPr>
          <a:xfrm>
            <a:off x="708899" y="1495752"/>
            <a:ext cx="5491072" cy="3209039"/>
          </a:xfrm>
          <a:prstGeom prst="rect">
            <a:avLst/>
          </a:prstGeom>
        </p:spPr>
      </p:pic>
      <p:sp>
        <p:nvSpPr>
          <p:cNvPr id="9" name="TextBox 4">
            <a:extLst>
              <a:ext uri="{FF2B5EF4-FFF2-40B4-BE49-F238E27FC236}">
                <a16:creationId xmlns:a16="http://schemas.microsoft.com/office/drawing/2014/main" id="{8E340AB0-3E90-A3DA-A9F9-C92E02C33513}"/>
              </a:ext>
            </a:extLst>
          </p:cNvPr>
          <p:cNvSpPr txBox="1"/>
          <p:nvPr/>
        </p:nvSpPr>
        <p:spPr>
          <a:xfrm>
            <a:off x="7085822" y="2284794"/>
            <a:ext cx="4617080"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rPr>
              <a:t>Canales de  FUCEPAZ para gestión y retroalimentación a participantes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2400" b="1" spc="-300" dirty="0">
              <a:solidFill>
                <a:prstClr val="black"/>
              </a:solidFill>
              <a:latin typeface="Century Schoolbook" panose="020406040505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2400" b="1" spc="-300" dirty="0">
                <a:solidFill>
                  <a:prstClr val="black"/>
                </a:solidFill>
                <a:latin typeface="Century Schoolbook" panose="02040604050505020304" pitchFamily="18" charset="0"/>
              </a:rPr>
              <a:t>arandofucepaz@gmail.com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4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endParaRPr>
          </a:p>
        </p:txBody>
      </p:sp>
    </p:spTree>
    <p:extLst>
      <p:ext uri="{BB962C8B-B14F-4D97-AF65-F5344CB8AC3E}">
        <p14:creationId xmlns:p14="http://schemas.microsoft.com/office/powerpoint/2010/main" val="1746665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1">
            <a:extLst>
              <a:ext uri="{FF2B5EF4-FFF2-40B4-BE49-F238E27FC236}">
                <a16:creationId xmlns:a16="http://schemas.microsoft.com/office/drawing/2014/main" id="{05BA05A3-37B1-D231-F8F9-8B66C49BF131}"/>
              </a:ext>
            </a:extLst>
          </p:cNvPr>
          <p:cNvSpPr txBox="1"/>
          <p:nvPr/>
        </p:nvSpPr>
        <p:spPr>
          <a:xfrm>
            <a:off x="4366259" y="1526075"/>
            <a:ext cx="3992181" cy="5091895"/>
          </a:xfrm>
          <a:prstGeom prst="rect">
            <a:avLst/>
          </a:prstGeom>
        </p:spPr>
        <p:txBody>
          <a:bodyPr vert="horz" lIns="91440" tIns="45720" rIns="91440" bIns="45720" rtlCol="0" anchor="b">
            <a:norm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s-CO" sz="4400" dirty="0">
                <a:latin typeface="+mj-lt"/>
                <a:ea typeface="+mj-ea"/>
                <a:cs typeface="+mj-cs"/>
              </a:rPr>
              <a:t>Pilares del MEF</a:t>
            </a:r>
          </a:p>
          <a:p>
            <a:pPr>
              <a:lnSpc>
                <a:spcPct val="90000"/>
              </a:lnSpc>
              <a:spcBef>
                <a:spcPct val="0"/>
              </a:spcBef>
              <a:spcAft>
                <a:spcPts val="600"/>
              </a:spcAft>
            </a:pPr>
            <a:endParaRPr lang="es-CO" sz="4400" dirty="0">
              <a:latin typeface="+mj-lt"/>
              <a:ea typeface="+mj-ea"/>
              <a:cs typeface="+mj-cs"/>
            </a:endParaRP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Cultura</a:t>
            </a: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Identidad </a:t>
            </a: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Territorialidad</a:t>
            </a:r>
          </a:p>
          <a:p>
            <a:pPr>
              <a:lnSpc>
                <a:spcPct val="90000"/>
              </a:lnSpc>
              <a:spcBef>
                <a:spcPct val="0"/>
              </a:spcBef>
              <a:spcAft>
                <a:spcPts val="600"/>
              </a:spcAft>
            </a:pPr>
            <a:endParaRPr lang="en-US" sz="4400" dirty="0">
              <a:latin typeface="+mj-lt"/>
              <a:ea typeface="+mj-ea"/>
              <a:cs typeface="+mj-cs"/>
            </a:endParaRPr>
          </a:p>
          <a:p>
            <a:pPr>
              <a:lnSpc>
                <a:spcPct val="90000"/>
              </a:lnSpc>
              <a:spcBef>
                <a:spcPct val="0"/>
              </a:spcBef>
              <a:spcAft>
                <a:spcPts val="600"/>
              </a:spcAft>
            </a:pPr>
            <a:endParaRPr lang="en-US" sz="4400" dirty="0">
              <a:latin typeface="+mj-lt"/>
              <a:ea typeface="+mj-ea"/>
              <a:cs typeface="+mj-cs"/>
            </a:endParaRPr>
          </a:p>
        </p:txBody>
      </p:sp>
    </p:spTree>
    <p:extLst>
      <p:ext uri="{BB962C8B-B14F-4D97-AF65-F5344CB8AC3E}">
        <p14:creationId xmlns:p14="http://schemas.microsoft.com/office/powerpoint/2010/main" val="2775868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69675CE3-5E10-D713-6CCC-D3FF597CED1E}"/>
              </a:ext>
            </a:extLst>
          </p:cNvPr>
          <p:cNvSpPr>
            <a:spLocks noGrp="1"/>
          </p:cNvSpPr>
          <p:nvPr/>
        </p:nvSpPr>
        <p:spPr>
          <a:xfrm>
            <a:off x="2125980" y="925015"/>
            <a:ext cx="7940040" cy="10282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r>
              <a:rPr lang="es-CO" dirty="0"/>
              <a:t>Objetivos del Proceso Pedagógico</a:t>
            </a:r>
          </a:p>
        </p:txBody>
      </p:sp>
      <p:pic>
        <p:nvPicPr>
          <p:cNvPr id="5" name="Imagen 3">
            <a:extLst>
              <a:ext uri="{FF2B5EF4-FFF2-40B4-BE49-F238E27FC236}">
                <a16:creationId xmlns:a16="http://schemas.microsoft.com/office/drawing/2014/main" id="{EC60D8D2-79F2-CEE3-1388-58CF9F6EFCAD}"/>
              </a:ext>
            </a:extLst>
          </p:cNvPr>
          <p:cNvPicPr>
            <a:picLocks noChangeAspect="1"/>
          </p:cNvPicPr>
          <p:nvPr/>
        </p:nvPicPr>
        <p:blipFill rotWithShape="1">
          <a:blip r:embed="rId4"/>
          <a:srcRect l="6126" t="20202" r="5991" b="2273"/>
          <a:stretch/>
        </p:blipFill>
        <p:spPr>
          <a:xfrm>
            <a:off x="891879" y="1953301"/>
            <a:ext cx="9818031" cy="3883850"/>
          </a:xfrm>
          <a:prstGeom prst="rect">
            <a:avLst/>
          </a:prstGeom>
        </p:spPr>
      </p:pic>
    </p:spTree>
    <p:extLst>
      <p:ext uri="{BB962C8B-B14F-4D97-AF65-F5344CB8AC3E}">
        <p14:creationId xmlns:p14="http://schemas.microsoft.com/office/powerpoint/2010/main" val="1901173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3">
            <a:extLst>
              <a:ext uri="{FF2B5EF4-FFF2-40B4-BE49-F238E27FC236}">
                <a16:creationId xmlns:a16="http://schemas.microsoft.com/office/drawing/2014/main" id="{3A1CF061-CF01-A582-397F-C49E7E687B86}"/>
              </a:ext>
            </a:extLst>
          </p:cNvPr>
          <p:cNvPicPr>
            <a:picLocks noChangeAspect="1"/>
          </p:cNvPicPr>
          <p:nvPr/>
        </p:nvPicPr>
        <p:blipFill rotWithShape="1">
          <a:blip r:embed="rId4"/>
          <a:srcRect r="662" b="16918"/>
          <a:stretch/>
        </p:blipFill>
        <p:spPr>
          <a:xfrm>
            <a:off x="1327020" y="1162418"/>
            <a:ext cx="9485760" cy="4508355"/>
          </a:xfrm>
          <a:prstGeom prst="rect">
            <a:avLst/>
          </a:prstGeom>
        </p:spPr>
      </p:pic>
    </p:spTree>
    <p:extLst>
      <p:ext uri="{BB962C8B-B14F-4D97-AF65-F5344CB8AC3E}">
        <p14:creationId xmlns:p14="http://schemas.microsoft.com/office/powerpoint/2010/main" val="2277430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5A8086CF-E8B7-79D5-FD89-03ADA1E765C2}"/>
              </a:ext>
            </a:extLst>
          </p:cNvPr>
          <p:cNvSpPr>
            <a:spLocks noGrp="1"/>
          </p:cNvSpPr>
          <p:nvPr/>
        </p:nvSpPr>
        <p:spPr>
          <a:xfrm>
            <a:off x="9132570" y="44905"/>
            <a:ext cx="297061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3200" b="1" dirty="0">
                <a:solidFill>
                  <a:schemeClr val="tx1"/>
                </a:solidFill>
              </a:rPr>
              <a:t>ENFOQUES</a:t>
            </a:r>
          </a:p>
        </p:txBody>
      </p:sp>
      <p:graphicFrame>
        <p:nvGraphicFramePr>
          <p:cNvPr id="6" name="Marcador de contenido 3">
            <a:extLst>
              <a:ext uri="{FF2B5EF4-FFF2-40B4-BE49-F238E27FC236}">
                <a16:creationId xmlns:a16="http://schemas.microsoft.com/office/drawing/2014/main" id="{EF27903E-AA50-75CC-E05A-F9968CA83BFF}"/>
              </a:ext>
            </a:extLst>
          </p:cNvPr>
          <p:cNvGraphicFramePr>
            <a:graphicFrameLocks noGrp="1"/>
          </p:cNvGraphicFramePr>
          <p:nvPr>
            <p:extLst>
              <p:ext uri="{D42A27DB-BD31-4B8C-83A1-F6EECF244321}">
                <p14:modId xmlns:p14="http://schemas.microsoft.com/office/powerpoint/2010/main" val="3796000447"/>
              </p:ext>
            </p:extLst>
          </p:nvPr>
        </p:nvGraphicFramePr>
        <p:xfrm>
          <a:off x="348068" y="1138520"/>
          <a:ext cx="11755120" cy="4670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080155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97eb05e62770f631d2f7eda88a9f891">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45e9f6715ac59d5323e8ff36558aebbe"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B855B68-6370-425B-8769-C4C237418939}">
  <ds:schemaRefs>
    <ds:schemaRef ds:uri="http://schemas.microsoft.com/sharepoint/v3/contenttype/forms"/>
  </ds:schemaRefs>
</ds:datastoreItem>
</file>

<file path=customXml/itemProps2.xml><?xml version="1.0" encoding="utf-8"?>
<ds:datastoreItem xmlns:ds="http://schemas.openxmlformats.org/officeDocument/2006/customXml" ds:itemID="{DD31B8E3-D5A6-4E77-A97E-0E54CED07AF4}"/>
</file>

<file path=customXml/itemProps3.xml><?xml version="1.0" encoding="utf-8"?>
<ds:datastoreItem xmlns:ds="http://schemas.openxmlformats.org/officeDocument/2006/customXml" ds:itemID="{3C7EAFF1-78B0-470D-8737-9149254D5E7C}">
  <ds:schemaRefs>
    <ds:schemaRef ds:uri="http://schemas.microsoft.com/office/2006/metadata/properties"/>
    <ds:schemaRef ds:uri="http://schemas.microsoft.com/office/infopath/2007/PartnerControls"/>
    <ds:schemaRef ds:uri="309b9092-b14d-47b6-a987-345b65a2fae9"/>
    <ds:schemaRef ds:uri="e9ab9db6-99b5-4a2d-858c-04fcb7510df0"/>
  </ds:schemaRefs>
</ds:datastoreItem>
</file>

<file path=docProps/app.xml><?xml version="1.0" encoding="utf-8"?>
<Properties xmlns="http://schemas.openxmlformats.org/officeDocument/2006/extended-properties" xmlns:vt="http://schemas.openxmlformats.org/officeDocument/2006/docPropsVTypes">
  <TotalTime>683</TotalTime>
  <Words>1742</Words>
  <Application>Microsoft Office PowerPoint</Application>
  <PresentationFormat>Widescreen</PresentationFormat>
  <Paragraphs>268</Paragraphs>
  <Slides>52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52</vt:i4>
      </vt:variant>
    </vt:vector>
  </HeadingPairs>
  <TitlesOfParts>
    <vt:vector size="61" baseType="lpstr">
      <vt:lpstr>Aptos</vt:lpstr>
      <vt:lpstr>Aptos Display</vt:lpstr>
      <vt:lpstr>Arial</vt:lpstr>
      <vt:lpstr>Calibri</vt:lpstr>
      <vt:lpstr>Century Schoolbook</vt:lpstr>
      <vt:lpstr>Gill Sans MT</vt:lpstr>
      <vt:lpstr>Helvetica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Francisco Javier Caro Nieto</dc:creator>
  <cp:lastModifiedBy>Rolando Rodriguez</cp:lastModifiedBy>
  <cp:revision>44</cp:revision>
  <dcterms:created xsi:type="dcterms:W3CDTF">2024-04-12T19:37:36Z</dcterms:created>
  <dcterms:modified xsi:type="dcterms:W3CDTF">2024-08-06T23:29:18Z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0x010100E041908BC472E94A8233518EAA567684</vt:lpwstr>
  </property>
  <property fmtid="{D5CDD505-2E9C-101B-9397-08002B2CF9AE}" pid="3" name="MediaServiceImageTags">
    <vt:lpwstr/>
  </property>
</Properties>
</file>